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</p:sldIdLst>
  <p:sldSz cy="6858000" cx="12192000"/>
  <p:notesSz cx="6858000" cy="9144000"/>
  <p:embeddedFontLst>
    <p:embeddedFont>
      <p:font typeface="Economica"/>
      <p:regular r:id="rId66"/>
      <p:bold r:id="rId67"/>
      <p:italic r:id="rId68"/>
      <p:boldItalic r:id="rId69"/>
    </p:embeddedFont>
    <p:embeddedFont>
      <p:font typeface="Open Sans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E1C3AB-6087-49EB-86D4-1408384D81E9}">
  <a:tblStyle styleId="{1BE1C3AB-6087-49EB-86D4-1408384D81E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CF0"/>
          </a:solidFill>
        </a:fill>
      </a:tcStyle>
    </a:wholeTbl>
    <a:band1H>
      <a:tcTxStyle b="off" i="off"/>
      <a:tcStyle>
        <a:fill>
          <a:solidFill>
            <a:srgbClr val="CDD7D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7D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0DA17F5-1BC1-47EA-A406-92EA0B7979A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4CC7EFC-2299-41F7-BEBC-F225C9F07EA5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Italic.fntdata"/><Relationship Id="rId72" Type="http://schemas.openxmlformats.org/officeDocument/2006/relationships/font" Target="fonts/OpenSans-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OpenSans-bold.fntdata"/><Relationship Id="rId70" Type="http://schemas.openxmlformats.org/officeDocument/2006/relationships/font" Target="fonts/OpenSans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font" Target="fonts/Economica-regular.fntdata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Economica-italic.fntdata"/><Relationship Id="rId23" Type="http://schemas.openxmlformats.org/officeDocument/2006/relationships/slide" Target="slides/slide15.xml"/><Relationship Id="rId67" Type="http://schemas.openxmlformats.org/officeDocument/2006/relationships/font" Target="fonts/Economica-bold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Economica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Pink = input (4 observations)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H1 = blue (4 hidden states but W and b are same size as they get re-used for each observation)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H2 = yellow (4 hidden states </a:t>
            </a:r>
            <a:r>
              <a:rPr lang="en-US">
                <a:solidFill>
                  <a:schemeClr val="dk1"/>
                </a:solidFill>
              </a:rPr>
              <a:t>but W and b are same size as they get re-used for each observation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Output = green (4 predictions)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Pink = input (4 observations)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H1 = blue (4 hidden states but W and b are same size as they get re-used for each observation)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H2 = yellow (4 hidden states </a:t>
            </a:r>
            <a:r>
              <a:rPr lang="en-US">
                <a:solidFill>
                  <a:schemeClr val="dk1"/>
                </a:solidFill>
              </a:rPr>
              <a:t>but W and b are same size as they get re-used for each observation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Output = green (4 predictions)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13:notes"/>
          <p:cNvSpPr txBox="1"/>
          <p:nvPr>
            <p:ph idx="1" type="body"/>
          </p:nvPr>
        </p:nvSpPr>
        <p:spPr>
          <a:xfrm>
            <a:off x="685800" y="44196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Key idea: map discrete things (words) into a continuous feature space.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Conceptually, just a big matrix multiply. But since one-hot vector is very sparse, convenient to just extract the column by indexing. So often we’ll refer to this as a “lookup”. </a:t>
            </a:r>
            <a:r>
              <a:rPr i="1" lang="en-US"/>
              <a:t>(In fact, you can even shard embeddings across different servers, and just pull in the one you need!)</a:t>
            </a:r>
            <a:endParaRPr i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“Some movies are a wonderful, once in a lifetime, treat. The sort of amazing </a:t>
            </a:r>
            <a:r>
              <a:rPr lang="en-US"/>
              <a:t>file</a:t>
            </a:r>
            <a:r>
              <a:rPr lang="en-US"/>
              <a:t> that &lt;blah blah&gt;. THIS movie is not one of them.”</a:t>
            </a:r>
            <a:endParaRPr/>
          </a:p>
        </p:txBody>
      </p:sp>
      <p:sp>
        <p:nvSpPr>
          <p:cNvPr id="679" name="Google Shape;67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7af6010f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27af6010f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Pink = input (4 observations)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H1 = blue (4 hidden states but W and b are same size as they get re-used for each observation)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H2 = yellow (4 hidden states </a:t>
            </a:r>
            <a:r>
              <a:rPr lang="en-US">
                <a:solidFill>
                  <a:schemeClr val="dk1"/>
                </a:solidFill>
              </a:rPr>
              <a:t>but W and b are same size as they get re-used for each observation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Output = green (4 predictions)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6" name="Google Shape;856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9fcae29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2" name="Google Shape;172;g259fcae29f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8" name="Google Shape;86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s=stride</a:t>
            </a:r>
            <a:endParaRPr/>
          </a:p>
        </p:txBody>
      </p:sp>
      <p:sp>
        <p:nvSpPr>
          <p:cNvPr id="879" name="Google Shape;87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2" name="Google Shape;89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8" name="Google Shape;90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6" name="Google Shape;92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4" name="Google Shape;94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53" name="Google Shape;95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59" name="Google Shape;95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7" name="Google Shape;96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5" name="Google Shape;97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4367c022d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24367c022d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4367c022d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2" name="Google Shape;1152;g24367c022d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8" name="Google Shape;1238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39f74f38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39f74f38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7af6010f53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27af6010f5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g27af6010f53_0_1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f66688d672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g1f66688d672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9" name="Google Shape;12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8" name="Google Shape;12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6" name="Google Shape;130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9" name="Google Shape;131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0" name="Google Shape;134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6" name="Google Shape;134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48fbae9c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48fbae9c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Distributional hypothesis: let’s try to learn meaning of words (as vector representation), by </a:t>
            </a:r>
            <a:r>
              <a:rPr i="1" lang="en-US" u="sng"/>
              <a:t>predicting</a:t>
            </a:r>
            <a:r>
              <a:rPr lang="en-US"/>
              <a:t> the words around them.</a:t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48fbae9c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48fbae9c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RAW = “It’s raining cats and dogs”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 = [“it’s”, “raining”, “and”, ”dogs”]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y = “cats”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(really, y = one-hot encoding for the word “cats”)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48fbae9ce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148fbae9ce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[0 1 0 0 0 0 0 0 …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[0 0 1 0 0 0 0 0 … 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y’ = h*W’ = [0 ? ? 0 0 0 0 0  ….]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[0 0 1]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[0 1 0]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[1 0 0]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3" name="Google Shape;137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48fbae9ce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9" name="Google Shape;1379;g148fbae9ce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5" name="Google Shape;138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7" name="Google Shape;139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8" name="Google Shape;1398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4" name="Google Shape;140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6" name="Google Shape;1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Pink = input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H1 = blue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H2 = yellow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Output = green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Pink = input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H1 = blue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H2 = yellow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Output = green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914400" y="1828800"/>
            <a:ext cx="10363200" cy="900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914400" y="2819400"/>
            <a:ext cx="103632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914400" y="2895600"/>
            <a:ext cx="10363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415600" y="1633633"/>
            <a:ext cx="53331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>
              <a:spcBef>
                <a:spcPts val="600"/>
              </a:spcBef>
              <a:spcAft>
                <a:spcPts val="0"/>
              </a:spcAft>
              <a:buSzPts val="1900"/>
              <a:buChar char="•"/>
              <a:defRPr sz="19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6443200" y="1633633"/>
            <a:ext cx="53331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>
              <a:spcBef>
                <a:spcPts val="600"/>
              </a:spcBef>
              <a:spcAft>
                <a:spcPts val="0"/>
              </a:spcAft>
              <a:buSzPts val="1900"/>
              <a:buChar char="•"/>
              <a:defRPr sz="19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65" name="Google Shape;65;p14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/>
            </a:lvl2pPr>
            <a:lvl3pPr indent="-3810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4pPr>
            <a:lvl5pPr indent="-34925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/>
            </a:lvl5pPr>
            <a:lvl6pPr indent="-3492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70" name="Google Shape;70;p15"/>
          <p:cNvCxnSpPr/>
          <p:nvPr/>
        </p:nvCxnSpPr>
        <p:spPr>
          <a:xfrm>
            <a:off x="963084" y="4406900"/>
            <a:ext cx="103632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4925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/>
            </a:lvl5pPr>
            <a:lvl6pPr indent="-3492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6pPr>
            <a:lvl7pPr indent="-3492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7pPr>
            <a:lvl8pPr indent="-3492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8pPr>
            <a:lvl9pPr indent="-3492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4925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/>
            </a:lvl5pPr>
            <a:lvl6pPr indent="-3492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6pPr>
            <a:lvl7pPr indent="-3492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7pPr>
            <a:lvl8pPr indent="-3492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8pPr>
            <a:lvl9pPr indent="-3492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9pPr>
          </a:lstStyle>
          <a:p/>
        </p:txBody>
      </p:sp>
      <p:cxnSp>
        <p:nvCxnSpPr>
          <p:cNvPr id="75" name="Google Shape;75;p16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ctrTitle"/>
          </p:nvPr>
        </p:nvSpPr>
        <p:spPr>
          <a:xfrm>
            <a:off x="914400" y="1828800"/>
            <a:ext cx="1036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79" name="Google Shape;79;p18"/>
          <p:cNvCxnSpPr/>
          <p:nvPr/>
        </p:nvCxnSpPr>
        <p:spPr>
          <a:xfrm>
            <a:off x="914400" y="2819400"/>
            <a:ext cx="103632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914400" y="2895600"/>
            <a:ext cx="103632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orizontal Rule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83" name="Google Shape;83;p19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963084" y="2057401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86" name="Google Shape;86;p20"/>
          <p:cNvCxnSpPr/>
          <p:nvPr/>
        </p:nvCxnSpPr>
        <p:spPr>
          <a:xfrm>
            <a:off x="963084" y="3557587"/>
            <a:ext cx="103632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0"/>
          <p:cNvSpPr txBox="1"/>
          <p:nvPr/>
        </p:nvSpPr>
        <p:spPr>
          <a:xfrm>
            <a:off x="963084" y="3557587"/>
            <a:ext cx="10363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609600" y="2373312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925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/>
            </a:lvl3pPr>
            <a:lvl4pPr indent="-3302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2" name="Google Shape;92;p21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21"/>
          <p:cNvSpPr txBox="1"/>
          <p:nvPr>
            <p:ph idx="4" type="body"/>
          </p:nvPr>
        </p:nvSpPr>
        <p:spPr>
          <a:xfrm>
            <a:off x="6193368" y="2373312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925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/>
            </a:lvl3pPr>
            <a:lvl4pPr indent="-3302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cxnSp>
        <p:nvCxnSpPr>
          <p:cNvPr id="94" name="Google Shape;94;p21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" name="Google Shape;20;p3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3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Char char="•"/>
              <a:defRPr/>
            </a:lvl2pPr>
            <a:lvl3pPr indent="-3810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/>
            </a:lvl4pPr>
            <a:lvl5pPr indent="-34925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/>
          <p:nvPr/>
        </p:nvSpPr>
        <p:spPr>
          <a:xfrm flipH="1">
            <a:off x="10127953" y="613633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4" name="Google Shape;104;p24"/>
          <p:cNvSpPr/>
          <p:nvPr/>
        </p:nvSpPr>
        <p:spPr>
          <a:xfrm flipH="1" rot="10800000">
            <a:off x="621900" y="4744471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5" name="Google Shape;105;p24"/>
          <p:cNvSpPr txBox="1"/>
          <p:nvPr>
            <p:ph type="title"/>
          </p:nvPr>
        </p:nvSpPr>
        <p:spPr>
          <a:xfrm>
            <a:off x="1031600" y="2408600"/>
            <a:ext cx="101289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415600" y="1633633"/>
            <a:ext cx="53331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 sz="1900"/>
            </a:lvl1pPr>
            <a:lvl2pPr indent="-3302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6443200" y="1633633"/>
            <a:ext cx="53331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 sz="1900"/>
            </a:lvl1pPr>
            <a:lvl2pPr indent="-3302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426000" y="5625233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ctrTitle"/>
          </p:nvPr>
        </p:nvSpPr>
        <p:spPr>
          <a:xfrm>
            <a:off x="914400" y="1828800"/>
            <a:ext cx="1036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22" name="Google Shape;122;p28"/>
          <p:cNvCxnSpPr/>
          <p:nvPr/>
        </p:nvCxnSpPr>
        <p:spPr>
          <a:xfrm>
            <a:off x="914400" y="2819400"/>
            <a:ext cx="103632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8"/>
          <p:cNvSpPr txBox="1"/>
          <p:nvPr>
            <p:ph idx="1" type="subTitle"/>
          </p:nvPr>
        </p:nvSpPr>
        <p:spPr>
          <a:xfrm>
            <a:off x="914400" y="2895600"/>
            <a:ext cx="103632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26" name="Google Shape;126;p29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/>
            </a:lvl1pPr>
            <a:lvl2pPr indent="-4064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/>
            </a:lvl2pPr>
            <a:lvl3pPr indent="-3810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4pPr>
            <a:lvl5pPr indent="-34925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/>
            </a:lvl5pPr>
            <a:lvl6pPr indent="-3492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orizontal Rule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30" name="Google Shape;130;p30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" type="body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4925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/>
            </a:lvl5pPr>
            <a:lvl6pPr indent="-3492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6pPr>
            <a:lvl7pPr indent="-3492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7pPr>
            <a:lvl8pPr indent="-3492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8pPr>
            <a:lvl9pPr indent="-3492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9pPr>
          </a:lstStyle>
          <a:p/>
        </p:txBody>
      </p:sp>
      <p:sp>
        <p:nvSpPr>
          <p:cNvPr id="134" name="Google Shape;134;p31"/>
          <p:cNvSpPr txBox="1"/>
          <p:nvPr>
            <p:ph idx="2" type="body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4925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/>
            </a:lvl5pPr>
            <a:lvl6pPr indent="-3492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6pPr>
            <a:lvl7pPr indent="-3492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7pPr>
            <a:lvl8pPr indent="-3492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8pPr>
            <a:lvl9pPr indent="-3492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/>
            </a:lvl9pPr>
          </a:lstStyle>
          <a:p/>
        </p:txBody>
      </p:sp>
      <p:cxnSp>
        <p:nvCxnSpPr>
          <p:cNvPr id="135" name="Google Shape;135;p31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idx="1" type="body"/>
          </p:nvPr>
        </p:nvSpPr>
        <p:spPr>
          <a:xfrm>
            <a:off x="963084" y="2057401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38" name="Google Shape;138;p32"/>
          <p:cNvCxnSpPr/>
          <p:nvPr/>
        </p:nvCxnSpPr>
        <p:spPr>
          <a:xfrm>
            <a:off x="963084" y="3557587"/>
            <a:ext cx="103632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32"/>
          <p:cNvSpPr txBox="1"/>
          <p:nvPr/>
        </p:nvSpPr>
        <p:spPr>
          <a:xfrm>
            <a:off x="963084" y="3557587"/>
            <a:ext cx="10363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Horizontal Rule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" name="Google Shape;24;p4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43" name="Google Shape;143;p33"/>
          <p:cNvCxnSpPr/>
          <p:nvPr/>
        </p:nvCxnSpPr>
        <p:spPr>
          <a:xfrm>
            <a:off x="963084" y="4406900"/>
            <a:ext cx="103632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6" name="Google Shape;146;p34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34"/>
          <p:cNvSpPr txBox="1"/>
          <p:nvPr>
            <p:ph idx="2" type="body"/>
          </p:nvPr>
        </p:nvSpPr>
        <p:spPr>
          <a:xfrm>
            <a:off x="609600" y="2373312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925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/>
            </a:lvl3pPr>
            <a:lvl4pPr indent="-3302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48" name="Google Shape;148;p34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9" name="Google Shape;149;p34"/>
          <p:cNvSpPr txBox="1"/>
          <p:nvPr>
            <p:ph idx="4" type="body"/>
          </p:nvPr>
        </p:nvSpPr>
        <p:spPr>
          <a:xfrm>
            <a:off x="6193368" y="2373312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925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/>
            </a:lvl3pPr>
            <a:lvl4pPr indent="-3302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cxnSp>
        <p:nvCxnSpPr>
          <p:cNvPr id="150" name="Google Shape;150;p34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7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7" name="Google Shape;157;p37"/>
          <p:cNvSpPr txBox="1"/>
          <p:nvPr>
            <p:ph idx="1" type="body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Char char="•"/>
              <a:defRPr/>
            </a:lvl2pPr>
            <a:lvl3pPr indent="-3810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/>
            </a:lvl4pPr>
            <a:lvl5pPr indent="-34925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  <a:defRPr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58" name="Google Shape;158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415600" y="1633633"/>
            <a:ext cx="53331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>
              <a:spcBef>
                <a:spcPts val="700"/>
              </a:spcBef>
              <a:spcAft>
                <a:spcPts val="0"/>
              </a:spcAft>
              <a:buSzPts val="1900"/>
              <a:buChar char="•"/>
              <a:defRPr sz="1900"/>
            </a:lvl1pPr>
            <a:lvl2pPr indent="-330200" lvl="1" marL="914400" rtl="0"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rtl="0"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rtl="0"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62" name="Google Shape;162;p38"/>
          <p:cNvSpPr txBox="1"/>
          <p:nvPr>
            <p:ph idx="2" type="body"/>
          </p:nvPr>
        </p:nvSpPr>
        <p:spPr>
          <a:xfrm>
            <a:off x="6443200" y="1633633"/>
            <a:ext cx="5333100" cy="447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>
              <a:spcBef>
                <a:spcPts val="700"/>
              </a:spcBef>
              <a:spcAft>
                <a:spcPts val="0"/>
              </a:spcAft>
              <a:buSzPts val="1900"/>
              <a:buChar char="•"/>
              <a:defRPr sz="1900"/>
            </a:lvl1pPr>
            <a:lvl2pPr indent="-330200" lvl="1" marL="914400" rtl="0"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rtl="0"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rtl="0"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rtl="0">
              <a:spcBef>
                <a:spcPts val="7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63" name="Google Shape;163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cxnSp>
        <p:nvCxnSpPr>
          <p:cNvPr id="29" name="Google Shape;29;p5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963084" y="2057401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32" name="Google Shape;32;p6"/>
          <p:cNvCxnSpPr/>
          <p:nvPr/>
        </p:nvCxnSpPr>
        <p:spPr>
          <a:xfrm>
            <a:off x="963084" y="3557587"/>
            <a:ext cx="103632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6"/>
          <p:cNvSpPr txBox="1"/>
          <p:nvPr/>
        </p:nvSpPr>
        <p:spPr>
          <a:xfrm>
            <a:off x="963084" y="3557587"/>
            <a:ext cx="103632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37" name="Google Shape;37;p7"/>
          <p:cNvCxnSpPr/>
          <p:nvPr/>
        </p:nvCxnSpPr>
        <p:spPr>
          <a:xfrm>
            <a:off x="963084" y="4406900"/>
            <a:ext cx="103632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609600" y="2373312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6193368" y="2373312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cxnSp>
        <p:nvCxnSpPr>
          <p:cNvPr id="44" name="Google Shape;44;p8"/>
          <p:cNvCxnSpPr/>
          <p:nvPr/>
        </p:nvCxnSpPr>
        <p:spPr>
          <a:xfrm>
            <a:off x="609600" y="1293970"/>
            <a:ext cx="109728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0" y="6779932"/>
            <a:ext cx="12192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3"/>
          <p:cNvSpPr/>
          <p:nvPr/>
        </p:nvSpPr>
        <p:spPr>
          <a:xfrm>
            <a:off x="0" y="0"/>
            <a:ext cx="12192000" cy="3657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0" y="6779932"/>
            <a:ext cx="12192000" cy="915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7"/>
          <p:cNvSpPr/>
          <p:nvPr/>
        </p:nvSpPr>
        <p:spPr>
          <a:xfrm>
            <a:off x="0" y="0"/>
            <a:ext cx="12192000" cy="3657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/>
          <p:nvPr/>
        </p:nvSpPr>
        <p:spPr>
          <a:xfrm>
            <a:off x="0" y="6779932"/>
            <a:ext cx="12192000" cy="9150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machine-learning/crash-course/embeddings/translating-to-a-lower-dimensional-space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datasci-w266/2024-spring-main/blob/master/materials/lesson_notebooks/lesson_2_DAN_CNN_text_classification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hyperlink" Target="https://arxiv.org/pdf/1510.03820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hyperlink" Target="https://arxiv.org/pdf/1510.03820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datasci-w266/2024-spring-main/blob/master/materials/lesson_notebooks/lesson_2_DAN_CNN_text_classification.ipynb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clanthology.org/P15-1162.pdf" TargetMode="External"/><Relationship Id="rId4" Type="http://schemas.openxmlformats.org/officeDocument/2006/relationships/hyperlink" Target="https://aclanthology.org/P15-1162.pdf" TargetMode="External"/><Relationship Id="rId5" Type="http://schemas.openxmlformats.org/officeDocument/2006/relationships/hyperlink" Target="https://aclanthology.org/2021.acl-long.335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20" Type="http://schemas.openxmlformats.org/officeDocument/2006/relationships/hyperlink" Target="https://en.wikipedia.org/wiki/1972_United_States_Senate_election_in_Delaware" TargetMode="External"/><Relationship Id="rId11" Type="http://schemas.openxmlformats.org/officeDocument/2006/relationships/hyperlink" Target="https://en.wikipedia.org/wiki/Syracuse_University" TargetMode="External"/><Relationship Id="rId22" Type="http://schemas.openxmlformats.org/officeDocument/2006/relationships/hyperlink" Target="https://en.wikipedia.org/wiki/1972_United_States_Senate_election_in_Delaware" TargetMode="External"/><Relationship Id="rId10" Type="http://schemas.openxmlformats.org/officeDocument/2006/relationships/hyperlink" Target="https://en.wikipedia.org/wiki/University_of_Delaware" TargetMode="External"/><Relationship Id="rId21" Type="http://schemas.openxmlformats.org/officeDocument/2006/relationships/hyperlink" Target="https://en.wikipedia.org/wiki/1972_United_States_Senate_election_in_Delaware" TargetMode="External"/><Relationship Id="rId13" Type="http://schemas.openxmlformats.org/officeDocument/2006/relationships/hyperlink" Target="https://en.wikipedia.org/wiki/New_Castle_County_Council" TargetMode="External"/><Relationship Id="rId12" Type="http://schemas.openxmlformats.org/officeDocument/2006/relationships/hyperlink" Target="https://en.wikipedia.org/wiki/Syracuse_University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en.wikipedia.org/wiki/Scranton,_Pennsylvania" TargetMode="External"/><Relationship Id="rId4" Type="http://schemas.openxmlformats.org/officeDocument/2006/relationships/hyperlink" Target="https://en.wikipedia.org/wiki/Scranton,_Pennsylvania" TargetMode="External"/><Relationship Id="rId9" Type="http://schemas.openxmlformats.org/officeDocument/2006/relationships/hyperlink" Target="https://en.wikipedia.org/wiki/University_of_Delaware" TargetMode="External"/><Relationship Id="rId15" Type="http://schemas.openxmlformats.org/officeDocument/2006/relationships/hyperlink" Target="https://en.wikipedia.org/wiki/New_Castle_County_Council" TargetMode="External"/><Relationship Id="rId14" Type="http://schemas.openxmlformats.org/officeDocument/2006/relationships/hyperlink" Target="https://en.wikipedia.org/wiki/New_Castle_County_Council" TargetMode="External"/><Relationship Id="rId17" Type="http://schemas.openxmlformats.org/officeDocument/2006/relationships/hyperlink" Target="https://en.wikipedia.org/wiki/List_of_youngest_members_of_the_United_States_Congress#List_of_youngest_U.S._senators" TargetMode="External"/><Relationship Id="rId16" Type="http://schemas.openxmlformats.org/officeDocument/2006/relationships/hyperlink" Target="https://en.wikipedia.org/wiki/New_Castle_County_Council" TargetMode="External"/><Relationship Id="rId5" Type="http://schemas.openxmlformats.org/officeDocument/2006/relationships/hyperlink" Target="https://en.wikipedia.org/wiki/New_Castle_County,_Delaware" TargetMode="External"/><Relationship Id="rId19" Type="http://schemas.openxmlformats.org/officeDocument/2006/relationships/hyperlink" Target="https://en.wikipedia.org/wiki/1972_United_States_Senate_election_in_Delaware" TargetMode="External"/><Relationship Id="rId6" Type="http://schemas.openxmlformats.org/officeDocument/2006/relationships/hyperlink" Target="https://en.wikipedia.org/wiki/New_Castle_County,_Delaware" TargetMode="External"/><Relationship Id="rId18" Type="http://schemas.openxmlformats.org/officeDocument/2006/relationships/hyperlink" Target="https://en.wikipedia.org/wiki/List_of_youngest_members_of_the_United_States_Congress#List_of_youngest_U.S._senators" TargetMode="External"/><Relationship Id="rId7" Type="http://schemas.openxmlformats.org/officeDocument/2006/relationships/hyperlink" Target="https://en.wikipedia.org/wiki/University_of_Delaware" TargetMode="External"/><Relationship Id="rId8" Type="http://schemas.openxmlformats.org/officeDocument/2006/relationships/hyperlink" Target="https://en.wikipedia.org/wiki/University_of_Delaware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sebastianruder/NLP-progress" TargetMode="External"/><Relationship Id="rId4" Type="http://schemas.openxmlformats.org/officeDocument/2006/relationships/hyperlink" Target="http://decanlp.com/" TargetMode="External"/><Relationship Id="rId5" Type="http://schemas.openxmlformats.org/officeDocument/2006/relationships/hyperlink" Target="https://gluebenchmark.com/" TargetMode="External"/><Relationship Id="rId6" Type="http://schemas.openxmlformats.org/officeDocument/2006/relationships/hyperlink" Target="https://super.gluebenchmark.com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ccr.sigcomm.org/online/files/p83-keshavA.pdf" TargetMode="External"/><Relationship Id="rId4" Type="http://schemas.openxmlformats.org/officeDocument/2006/relationships/hyperlink" Target="https://arxiv.org/abs/1510.03820" TargetMode="External"/><Relationship Id="rId5" Type="http://schemas.openxmlformats.org/officeDocument/2006/relationships/hyperlink" Target="https://aclanthology.org/2020.tacl-1.48.pdf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arxiv.org/pdf/1411.2738v3.pdf" TargetMode="External"/><Relationship Id="rId4" Type="http://schemas.openxmlformats.org/officeDocument/2006/relationships/image" Target="../media/image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arxiv.org/pdf/1411.2738v3.pdf" TargetMode="External"/><Relationship Id="rId4" Type="http://schemas.openxmlformats.org/officeDocument/2006/relationships/image" Target="../media/image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jalammar.github.io/illustrated-word2vec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hyperlink" Target="https://arxiv.org/pdf/1510.03820.pdf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twitter.com/karpathy/status/1468370605229547522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9"/>
          <p:cNvSpPr txBox="1"/>
          <p:nvPr>
            <p:ph type="ctrTitle"/>
          </p:nvPr>
        </p:nvSpPr>
        <p:spPr>
          <a:xfrm>
            <a:off x="914400" y="1828800"/>
            <a:ext cx="10363200" cy="9005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 sz="3300"/>
              <a:t>266 Natural Language Processing</a:t>
            </a:r>
            <a:endParaRPr sz="3300"/>
          </a:p>
        </p:txBody>
      </p:sp>
      <p:sp>
        <p:nvSpPr>
          <p:cNvPr id="169" name="Google Shape;169;p39"/>
          <p:cNvSpPr txBox="1"/>
          <p:nvPr>
            <p:ph idx="1" type="subTitle"/>
          </p:nvPr>
        </p:nvSpPr>
        <p:spPr>
          <a:xfrm>
            <a:off x="914400" y="2895600"/>
            <a:ext cx="10363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/>
              <a:t>Week 2: Classification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NNs with Batching</a:t>
            </a:r>
            <a:endParaRPr sz="3700"/>
          </a:p>
        </p:txBody>
      </p:sp>
      <p:grpSp>
        <p:nvGrpSpPr>
          <p:cNvPr id="381" name="Google Shape;381;p48"/>
          <p:cNvGrpSpPr/>
          <p:nvPr/>
        </p:nvGrpSpPr>
        <p:grpSpPr>
          <a:xfrm>
            <a:off x="5855818" y="402854"/>
            <a:ext cx="5653868" cy="2409114"/>
            <a:chOff x="4471850" y="371025"/>
            <a:chExt cx="4240507" cy="1806881"/>
          </a:xfrm>
        </p:grpSpPr>
        <p:sp>
          <p:nvSpPr>
            <p:cNvPr id="382" name="Google Shape;382;p48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baseline="-2500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8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baseline="-2500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5" name="Google Shape;385;p48"/>
            <p:cNvCxnSpPr>
              <a:stCxn id="382" idx="6"/>
              <a:endCxn id="384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6" name="Google Shape;386;p48"/>
            <p:cNvCxnSpPr>
              <a:stCxn id="383" idx="6"/>
              <a:endCxn id="384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7" name="Google Shape;387;p48"/>
            <p:cNvCxnSpPr>
              <a:stCxn id="384" idx="6"/>
              <a:endCxn id="388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89" name="Google Shape;389;p48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0" name="Google Shape;390;p48"/>
            <p:cNvCxnSpPr>
              <a:stCxn id="382" idx="6"/>
              <a:endCxn id="389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1" name="Google Shape;391;p48"/>
            <p:cNvCxnSpPr>
              <a:stCxn id="383" idx="6"/>
              <a:endCxn id="389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2" name="Google Shape;392;p48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3" name="Google Shape;393;p48"/>
            <p:cNvCxnSpPr>
              <a:endCxn id="392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4" name="Google Shape;394;p48"/>
            <p:cNvCxnSpPr>
              <a:endCxn id="392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5" name="Google Shape;395;p48"/>
            <p:cNvCxnSpPr>
              <a:stCxn id="384" idx="6"/>
              <a:endCxn id="396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7" name="Google Shape;397;p48"/>
            <p:cNvCxnSpPr>
              <a:stCxn id="392" idx="6"/>
              <a:endCxn id="396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8" name="Google Shape;398;p48"/>
            <p:cNvCxnSpPr>
              <a:stCxn id="389" idx="6"/>
              <a:endCxn id="388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9" name="Google Shape;399;p48"/>
            <p:cNvCxnSpPr>
              <a:stCxn id="392" idx="6"/>
              <a:endCxn id="388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88" name="Google Shape;388;p48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8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8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8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2" name="Google Shape;402;p48"/>
            <p:cNvCxnSpPr>
              <a:stCxn id="388" idx="6"/>
              <a:endCxn id="400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3" name="Google Shape;403;p48"/>
            <p:cNvCxnSpPr>
              <a:stCxn id="388" idx="6"/>
              <a:endCxn id="401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4" name="Google Shape;404;p48"/>
            <p:cNvCxnSpPr>
              <a:stCxn id="396" idx="6"/>
              <a:endCxn id="400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5" name="Google Shape;405;p48"/>
            <p:cNvCxnSpPr>
              <a:stCxn id="396" idx="6"/>
              <a:endCxn id="401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06" name="Google Shape;406;p48"/>
          <p:cNvGrpSpPr/>
          <p:nvPr/>
        </p:nvGrpSpPr>
        <p:grpSpPr>
          <a:xfrm>
            <a:off x="129383" y="3896560"/>
            <a:ext cx="652784" cy="295593"/>
            <a:chOff x="769775" y="2822500"/>
            <a:chExt cx="489600" cy="221700"/>
          </a:xfrm>
        </p:grpSpPr>
        <p:sp>
          <p:nvSpPr>
            <p:cNvPr id="407" name="Google Shape;407;p48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/>
          <p:nvPr/>
        </p:nvSpPr>
        <p:spPr>
          <a:xfrm>
            <a:off x="904967" y="3351767"/>
            <a:ext cx="2995200" cy="29703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1384617" y="328118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48"/>
          <p:cNvSpPr txBox="1"/>
          <p:nvPr/>
        </p:nvSpPr>
        <p:spPr>
          <a:xfrm>
            <a:off x="2993883" y="5653320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48"/>
          <p:cNvSpPr txBox="1"/>
          <p:nvPr/>
        </p:nvSpPr>
        <p:spPr>
          <a:xfrm>
            <a:off x="2546983" y="3458705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48"/>
          <p:cNvSpPr/>
          <p:nvPr/>
        </p:nvSpPr>
        <p:spPr>
          <a:xfrm>
            <a:off x="5151533" y="3250167"/>
            <a:ext cx="2703900" cy="2931600"/>
          </a:xfrm>
          <a:prstGeom prst="roundRect">
            <a:avLst>
              <a:gd fmla="val 16667" name="adj"/>
            </a:avLst>
          </a:prstGeom>
          <a:solidFill>
            <a:srgbClr val="FFD966">
              <a:alpha val="17647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5670383" y="328118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7093114" y="5653317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48"/>
          <p:cNvSpPr/>
          <p:nvPr/>
        </p:nvSpPr>
        <p:spPr>
          <a:xfrm>
            <a:off x="8894944" y="3274241"/>
            <a:ext cx="2295900" cy="2931600"/>
          </a:xfrm>
          <a:prstGeom prst="roundRect">
            <a:avLst>
              <a:gd fmla="val 16667" name="adj"/>
            </a:avLst>
          </a:prstGeom>
          <a:solidFill>
            <a:srgbClr val="B6D7A8">
              <a:alpha val="12156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8"/>
          <p:cNvSpPr txBox="1"/>
          <p:nvPr/>
        </p:nvSpPr>
        <p:spPr>
          <a:xfrm>
            <a:off x="9866818" y="3325685"/>
            <a:ext cx="16431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48"/>
          <p:cNvSpPr txBox="1"/>
          <p:nvPr/>
        </p:nvSpPr>
        <p:spPr>
          <a:xfrm>
            <a:off x="10514533" y="5753933"/>
            <a:ext cx="652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1353417" y="51076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5610045" y="5333236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48"/>
          <p:cNvSpPr txBox="1"/>
          <p:nvPr/>
        </p:nvSpPr>
        <p:spPr>
          <a:xfrm>
            <a:off x="4938822" y="3888289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48"/>
          <p:cNvSpPr txBox="1"/>
          <p:nvPr/>
        </p:nvSpPr>
        <p:spPr>
          <a:xfrm>
            <a:off x="9135463" y="3317950"/>
            <a:ext cx="991096" cy="24666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48"/>
          <p:cNvSpPr txBox="1"/>
          <p:nvPr/>
        </p:nvSpPr>
        <p:spPr>
          <a:xfrm>
            <a:off x="591692" y="3957917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4" name="Google Shape;424;p48"/>
          <p:cNvSpPr txBox="1"/>
          <p:nvPr/>
        </p:nvSpPr>
        <p:spPr>
          <a:xfrm>
            <a:off x="1384617" y="44320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5" name="Google Shape;425;p48"/>
          <p:cNvSpPr txBox="1"/>
          <p:nvPr/>
        </p:nvSpPr>
        <p:spPr>
          <a:xfrm>
            <a:off x="2095817" y="45336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48"/>
          <p:cNvSpPr txBox="1"/>
          <p:nvPr/>
        </p:nvSpPr>
        <p:spPr>
          <a:xfrm>
            <a:off x="5566203" y="4683208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7" name="Google Shape;427;p48"/>
          <p:cNvSpPr txBox="1"/>
          <p:nvPr/>
        </p:nvSpPr>
        <p:spPr>
          <a:xfrm>
            <a:off x="6261417" y="46352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48"/>
          <p:cNvSpPr/>
          <p:nvPr/>
        </p:nvSpPr>
        <p:spPr>
          <a:xfrm>
            <a:off x="3343833" y="38911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8"/>
          <p:cNvSpPr txBox="1"/>
          <p:nvPr/>
        </p:nvSpPr>
        <p:spPr>
          <a:xfrm>
            <a:off x="6509383" y="3458705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48"/>
          <p:cNvSpPr/>
          <p:nvPr/>
        </p:nvSpPr>
        <p:spPr>
          <a:xfrm>
            <a:off x="7306233" y="38911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8"/>
          <p:cNvSpPr txBox="1"/>
          <p:nvPr/>
        </p:nvSpPr>
        <p:spPr>
          <a:xfrm>
            <a:off x="8580436" y="3856317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9135903" y="4635275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48"/>
          <p:cNvSpPr txBox="1"/>
          <p:nvPr/>
        </p:nvSpPr>
        <p:spPr>
          <a:xfrm>
            <a:off x="11510017" y="5162267"/>
            <a:ext cx="652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48"/>
          <p:cNvSpPr/>
          <p:nvPr/>
        </p:nvSpPr>
        <p:spPr>
          <a:xfrm>
            <a:off x="10537133" y="38139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8"/>
          <p:cNvSpPr txBox="1"/>
          <p:nvPr/>
        </p:nvSpPr>
        <p:spPr>
          <a:xfrm>
            <a:off x="9106878" y="552990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129383" y="4182460"/>
            <a:ext cx="652784" cy="295593"/>
            <a:chOff x="769775" y="2822500"/>
            <a:chExt cx="489600" cy="221700"/>
          </a:xfrm>
        </p:grpSpPr>
        <p:sp>
          <p:nvSpPr>
            <p:cNvPr id="437" name="Google Shape;437;p48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48"/>
          <p:cNvGrpSpPr/>
          <p:nvPr/>
        </p:nvGrpSpPr>
        <p:grpSpPr>
          <a:xfrm>
            <a:off x="129383" y="4478060"/>
            <a:ext cx="652784" cy="295593"/>
            <a:chOff x="769775" y="2822500"/>
            <a:chExt cx="489600" cy="221700"/>
          </a:xfrm>
        </p:grpSpPr>
        <p:sp>
          <p:nvSpPr>
            <p:cNvPr id="440" name="Google Shape;440;p48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8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48"/>
          <p:cNvGrpSpPr/>
          <p:nvPr/>
        </p:nvGrpSpPr>
        <p:grpSpPr>
          <a:xfrm>
            <a:off x="129383" y="4773660"/>
            <a:ext cx="652784" cy="295593"/>
            <a:chOff x="769775" y="2822500"/>
            <a:chExt cx="489600" cy="221700"/>
          </a:xfrm>
        </p:grpSpPr>
        <p:sp>
          <p:nvSpPr>
            <p:cNvPr id="443" name="Google Shape;443;p48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5" name="Google Shape;445;p48"/>
          <p:cNvCxnSpPr>
            <a:stCxn id="389" idx="6"/>
            <a:endCxn id="396" idx="2"/>
          </p:cNvCxnSpPr>
          <p:nvPr/>
        </p:nvCxnSpPr>
        <p:spPr>
          <a:xfrm>
            <a:off x="8049520" y="1607410"/>
            <a:ext cx="1266300" cy="549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6" name="Google Shape;446;p48"/>
          <p:cNvSpPr txBox="1"/>
          <p:nvPr/>
        </p:nvSpPr>
        <p:spPr>
          <a:xfrm>
            <a:off x="9715817" y="47368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48"/>
          <p:cNvSpPr txBox="1"/>
          <p:nvPr/>
        </p:nvSpPr>
        <p:spPr>
          <a:xfrm>
            <a:off x="733125" y="2097300"/>
            <a:ext cx="299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Dimensions?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NNs with Batching</a:t>
            </a:r>
            <a:endParaRPr sz="3700"/>
          </a:p>
        </p:txBody>
      </p:sp>
      <p:grpSp>
        <p:nvGrpSpPr>
          <p:cNvPr id="453" name="Google Shape;453;p49"/>
          <p:cNvGrpSpPr/>
          <p:nvPr/>
        </p:nvGrpSpPr>
        <p:grpSpPr>
          <a:xfrm>
            <a:off x="5855818" y="402854"/>
            <a:ext cx="5653868" cy="2409114"/>
            <a:chOff x="4471850" y="371025"/>
            <a:chExt cx="4240507" cy="1806881"/>
          </a:xfrm>
        </p:grpSpPr>
        <p:sp>
          <p:nvSpPr>
            <p:cNvPr id="454" name="Google Shape;454;p49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baseline="-2500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9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baseline="-2500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9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7" name="Google Shape;457;p49"/>
            <p:cNvCxnSpPr>
              <a:stCxn id="454" idx="6"/>
              <a:endCxn id="456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58" name="Google Shape;458;p49"/>
            <p:cNvCxnSpPr>
              <a:stCxn id="455" idx="6"/>
              <a:endCxn id="456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59" name="Google Shape;459;p49"/>
            <p:cNvCxnSpPr>
              <a:stCxn id="456" idx="6"/>
              <a:endCxn id="460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61" name="Google Shape;461;p49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2" name="Google Shape;462;p49"/>
            <p:cNvCxnSpPr>
              <a:stCxn id="454" idx="6"/>
              <a:endCxn id="461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3" name="Google Shape;463;p49"/>
            <p:cNvCxnSpPr>
              <a:stCxn id="455" idx="6"/>
              <a:endCxn id="461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64" name="Google Shape;464;p49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5" name="Google Shape;465;p49"/>
            <p:cNvCxnSpPr>
              <a:endCxn id="464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6" name="Google Shape;466;p49"/>
            <p:cNvCxnSpPr>
              <a:endCxn id="464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7" name="Google Shape;467;p49"/>
            <p:cNvCxnSpPr>
              <a:stCxn id="456" idx="6"/>
              <a:endCxn id="468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9" name="Google Shape;469;p49"/>
            <p:cNvCxnSpPr>
              <a:stCxn id="464" idx="6"/>
              <a:endCxn id="468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0" name="Google Shape;470;p49"/>
            <p:cNvCxnSpPr>
              <a:stCxn id="461" idx="6"/>
              <a:endCxn id="460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1" name="Google Shape;471;p49"/>
            <p:cNvCxnSpPr>
              <a:stCxn id="464" idx="6"/>
              <a:endCxn id="460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60" name="Google Shape;460;p49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49"/>
            <p:cNvCxnSpPr>
              <a:stCxn id="460" idx="6"/>
              <a:endCxn id="472" idx="2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5" name="Google Shape;475;p49"/>
            <p:cNvCxnSpPr>
              <a:stCxn id="460" idx="6"/>
              <a:endCxn id="473" idx="2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6" name="Google Shape;476;p49"/>
            <p:cNvCxnSpPr>
              <a:stCxn id="468" idx="6"/>
              <a:endCxn id="472" idx="2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7" name="Google Shape;477;p49"/>
            <p:cNvCxnSpPr>
              <a:stCxn id="468" idx="6"/>
              <a:endCxn id="473" idx="2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78" name="Google Shape;478;p49"/>
          <p:cNvGrpSpPr/>
          <p:nvPr/>
        </p:nvGrpSpPr>
        <p:grpSpPr>
          <a:xfrm>
            <a:off x="129383" y="3896560"/>
            <a:ext cx="652784" cy="295593"/>
            <a:chOff x="769775" y="2822500"/>
            <a:chExt cx="489600" cy="221700"/>
          </a:xfrm>
        </p:grpSpPr>
        <p:sp>
          <p:nvSpPr>
            <p:cNvPr id="479" name="Google Shape;479;p49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49"/>
          <p:cNvGrpSpPr/>
          <p:nvPr/>
        </p:nvGrpSpPr>
        <p:grpSpPr>
          <a:xfrm>
            <a:off x="8052819" y="3842253"/>
            <a:ext cx="652784" cy="295593"/>
            <a:chOff x="4761450" y="2839800"/>
            <a:chExt cx="489600" cy="221700"/>
          </a:xfrm>
        </p:grpSpPr>
        <p:sp>
          <p:nvSpPr>
            <p:cNvPr id="482" name="Google Shape;482;p4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49"/>
          <p:cNvGrpSpPr/>
          <p:nvPr/>
        </p:nvGrpSpPr>
        <p:grpSpPr>
          <a:xfrm>
            <a:off x="4034310" y="3858273"/>
            <a:ext cx="979176" cy="295593"/>
            <a:chOff x="2659500" y="2822500"/>
            <a:chExt cx="734400" cy="221700"/>
          </a:xfrm>
        </p:grpSpPr>
        <p:sp>
          <p:nvSpPr>
            <p:cNvPr id="485" name="Google Shape;485;p49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49"/>
          <p:cNvSpPr/>
          <p:nvPr/>
        </p:nvSpPr>
        <p:spPr>
          <a:xfrm>
            <a:off x="904967" y="3351767"/>
            <a:ext cx="2995200" cy="29703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49"/>
          <p:cNvGrpSpPr/>
          <p:nvPr/>
        </p:nvGrpSpPr>
        <p:grpSpPr>
          <a:xfrm>
            <a:off x="2702503" y="4461109"/>
            <a:ext cx="979176" cy="295593"/>
            <a:chOff x="2659500" y="2822500"/>
            <a:chExt cx="734400" cy="221700"/>
          </a:xfrm>
        </p:grpSpPr>
        <p:sp>
          <p:nvSpPr>
            <p:cNvPr id="490" name="Google Shape;490;p49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p49"/>
          <p:cNvSpPr/>
          <p:nvPr/>
        </p:nvSpPr>
        <p:spPr>
          <a:xfrm>
            <a:off x="1323483" y="37706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9"/>
          <p:cNvSpPr/>
          <p:nvPr/>
        </p:nvSpPr>
        <p:spPr>
          <a:xfrm>
            <a:off x="1649883" y="37706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9"/>
          <p:cNvSpPr/>
          <p:nvPr/>
        </p:nvSpPr>
        <p:spPr>
          <a:xfrm>
            <a:off x="1976283" y="37706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9"/>
          <p:cNvSpPr/>
          <p:nvPr/>
        </p:nvSpPr>
        <p:spPr>
          <a:xfrm>
            <a:off x="1323483" y="40662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9"/>
          <p:cNvSpPr/>
          <p:nvPr/>
        </p:nvSpPr>
        <p:spPr>
          <a:xfrm>
            <a:off x="1649883" y="40662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9"/>
          <p:cNvSpPr/>
          <p:nvPr/>
        </p:nvSpPr>
        <p:spPr>
          <a:xfrm>
            <a:off x="1976283" y="40662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9"/>
          <p:cNvSpPr/>
          <p:nvPr/>
        </p:nvSpPr>
        <p:spPr>
          <a:xfrm>
            <a:off x="1323483" y="4711817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1384617" y="328118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49"/>
          <p:cNvSpPr txBox="1"/>
          <p:nvPr/>
        </p:nvSpPr>
        <p:spPr>
          <a:xfrm>
            <a:off x="2993883" y="5653320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49"/>
          <p:cNvSpPr txBox="1"/>
          <p:nvPr/>
        </p:nvSpPr>
        <p:spPr>
          <a:xfrm>
            <a:off x="2546983" y="3458705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49"/>
          <p:cNvSpPr/>
          <p:nvPr/>
        </p:nvSpPr>
        <p:spPr>
          <a:xfrm>
            <a:off x="5151533" y="3250167"/>
            <a:ext cx="2703900" cy="2931600"/>
          </a:xfrm>
          <a:prstGeom prst="roundRect">
            <a:avLst>
              <a:gd fmla="val 16667" name="adj"/>
            </a:avLst>
          </a:prstGeom>
          <a:solidFill>
            <a:srgbClr val="FFD966">
              <a:alpha val="17647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" name="Google Shape;504;p49"/>
          <p:cNvGrpSpPr/>
          <p:nvPr/>
        </p:nvGrpSpPr>
        <p:grpSpPr>
          <a:xfrm>
            <a:off x="6968741" y="4592172"/>
            <a:ext cx="652784" cy="295593"/>
            <a:chOff x="4761450" y="2839800"/>
            <a:chExt cx="489600" cy="221700"/>
          </a:xfrm>
        </p:grpSpPr>
        <p:sp>
          <p:nvSpPr>
            <p:cNvPr id="505" name="Google Shape;505;p4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49"/>
          <p:cNvSpPr/>
          <p:nvPr/>
        </p:nvSpPr>
        <p:spPr>
          <a:xfrm>
            <a:off x="5996783" y="4075117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9"/>
          <p:cNvSpPr/>
          <p:nvPr/>
        </p:nvSpPr>
        <p:spPr>
          <a:xfrm>
            <a:off x="5670383" y="37726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9"/>
          <p:cNvSpPr/>
          <p:nvPr/>
        </p:nvSpPr>
        <p:spPr>
          <a:xfrm>
            <a:off x="5996783" y="37726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9"/>
          <p:cNvSpPr/>
          <p:nvPr/>
        </p:nvSpPr>
        <p:spPr>
          <a:xfrm>
            <a:off x="5670383" y="40682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9"/>
          <p:cNvSpPr/>
          <p:nvPr/>
        </p:nvSpPr>
        <p:spPr>
          <a:xfrm>
            <a:off x="5670383" y="43638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9"/>
          <p:cNvSpPr/>
          <p:nvPr/>
        </p:nvSpPr>
        <p:spPr>
          <a:xfrm>
            <a:off x="5996783" y="43638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9"/>
          <p:cNvSpPr/>
          <p:nvPr/>
        </p:nvSpPr>
        <p:spPr>
          <a:xfrm>
            <a:off x="5691983" y="49550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9"/>
          <p:cNvSpPr txBox="1"/>
          <p:nvPr/>
        </p:nvSpPr>
        <p:spPr>
          <a:xfrm>
            <a:off x="5670383" y="328118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p49"/>
          <p:cNvSpPr txBox="1"/>
          <p:nvPr/>
        </p:nvSpPr>
        <p:spPr>
          <a:xfrm>
            <a:off x="7093114" y="5653317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" name="Google Shape;516;p49"/>
          <p:cNvSpPr/>
          <p:nvPr/>
        </p:nvSpPr>
        <p:spPr>
          <a:xfrm>
            <a:off x="8894944" y="3274241"/>
            <a:ext cx="2295900" cy="2931600"/>
          </a:xfrm>
          <a:prstGeom prst="roundRect">
            <a:avLst>
              <a:gd fmla="val 16667" name="adj"/>
            </a:avLst>
          </a:prstGeom>
          <a:solidFill>
            <a:srgbClr val="B6D7A8">
              <a:alpha val="12156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49"/>
          <p:cNvGrpSpPr/>
          <p:nvPr/>
        </p:nvGrpSpPr>
        <p:grpSpPr>
          <a:xfrm>
            <a:off x="10329709" y="4480267"/>
            <a:ext cx="704779" cy="347869"/>
            <a:chOff x="6546825" y="3449400"/>
            <a:chExt cx="489600" cy="221700"/>
          </a:xfrm>
        </p:grpSpPr>
        <p:sp>
          <p:nvSpPr>
            <p:cNvPr id="518" name="Google Shape;518;p49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p49"/>
          <p:cNvGrpSpPr/>
          <p:nvPr/>
        </p:nvGrpSpPr>
        <p:grpSpPr>
          <a:xfrm>
            <a:off x="9135463" y="3317950"/>
            <a:ext cx="991096" cy="1235174"/>
            <a:chOff x="7335650" y="2665438"/>
            <a:chExt cx="688500" cy="787187"/>
          </a:xfrm>
        </p:grpSpPr>
        <p:sp>
          <p:nvSpPr>
            <p:cNvPr id="521" name="Google Shape;521;p49"/>
            <p:cNvSpPr/>
            <p:nvPr/>
          </p:nvSpPr>
          <p:spPr>
            <a:xfrm>
              <a:off x="7626300" y="3230925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2" name="Google Shape;522;p49"/>
            <p:cNvGrpSpPr/>
            <p:nvPr/>
          </p:nvGrpSpPr>
          <p:grpSpPr>
            <a:xfrm>
              <a:off x="7335650" y="2665438"/>
              <a:ext cx="688500" cy="787187"/>
              <a:chOff x="5963050" y="2618788"/>
              <a:chExt cx="688500" cy="787187"/>
            </a:xfrm>
          </p:grpSpPr>
          <p:sp>
            <p:nvSpPr>
              <p:cNvPr id="523" name="Google Shape;523;p49"/>
              <p:cNvSpPr/>
              <p:nvPr/>
            </p:nvSpPr>
            <p:spPr>
              <a:xfrm>
                <a:off x="60089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49"/>
              <p:cNvSpPr/>
              <p:nvPr/>
            </p:nvSpPr>
            <p:spPr>
              <a:xfrm>
                <a:off x="62537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49"/>
              <p:cNvSpPr/>
              <p:nvPr/>
            </p:nvSpPr>
            <p:spPr>
              <a:xfrm>
                <a:off x="6008900" y="31842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49"/>
              <p:cNvSpPr txBox="1"/>
              <p:nvPr/>
            </p:nvSpPr>
            <p:spPr>
              <a:xfrm>
                <a:off x="5963050" y="2618788"/>
                <a:ext cx="688500" cy="1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US" sz="19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</a:t>
                </a:r>
                <a:endParaRPr b="0" i="0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27" name="Google Shape;527;p49"/>
          <p:cNvSpPr txBox="1"/>
          <p:nvPr/>
        </p:nvSpPr>
        <p:spPr>
          <a:xfrm>
            <a:off x="9866818" y="3325685"/>
            <a:ext cx="16431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49"/>
          <p:cNvSpPr txBox="1"/>
          <p:nvPr/>
        </p:nvSpPr>
        <p:spPr>
          <a:xfrm>
            <a:off x="10514533" y="5753933"/>
            <a:ext cx="652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49"/>
          <p:cNvSpPr/>
          <p:nvPr/>
        </p:nvSpPr>
        <p:spPr>
          <a:xfrm>
            <a:off x="1649883" y="4711817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9"/>
          <p:cNvSpPr/>
          <p:nvPr/>
        </p:nvSpPr>
        <p:spPr>
          <a:xfrm>
            <a:off x="1976283" y="4711817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9"/>
          <p:cNvSpPr/>
          <p:nvPr/>
        </p:nvSpPr>
        <p:spPr>
          <a:xfrm>
            <a:off x="6039417" y="49550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p49"/>
          <p:cNvGrpSpPr/>
          <p:nvPr/>
        </p:nvGrpSpPr>
        <p:grpSpPr>
          <a:xfrm>
            <a:off x="9255270" y="5011652"/>
            <a:ext cx="678765" cy="349575"/>
            <a:chOff x="6942288" y="3995051"/>
            <a:chExt cx="509087" cy="262188"/>
          </a:xfrm>
        </p:grpSpPr>
        <p:sp>
          <p:nvSpPr>
            <p:cNvPr id="533" name="Google Shape;533;p49"/>
            <p:cNvSpPr/>
            <p:nvPr/>
          </p:nvSpPr>
          <p:spPr>
            <a:xfrm>
              <a:off x="6942288" y="399505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7206575" y="3996239"/>
              <a:ext cx="2448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49"/>
          <p:cNvSpPr txBox="1"/>
          <p:nvPr/>
        </p:nvSpPr>
        <p:spPr>
          <a:xfrm>
            <a:off x="1353417" y="51076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Google Shape;536;p49"/>
          <p:cNvSpPr txBox="1"/>
          <p:nvPr/>
        </p:nvSpPr>
        <p:spPr>
          <a:xfrm>
            <a:off x="5610045" y="5333236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" name="Google Shape;537;p49"/>
          <p:cNvSpPr txBox="1"/>
          <p:nvPr/>
        </p:nvSpPr>
        <p:spPr>
          <a:xfrm>
            <a:off x="4938822" y="3888289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p49"/>
          <p:cNvSpPr txBox="1"/>
          <p:nvPr/>
        </p:nvSpPr>
        <p:spPr>
          <a:xfrm>
            <a:off x="591692" y="3957917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49"/>
          <p:cNvSpPr txBox="1"/>
          <p:nvPr/>
        </p:nvSpPr>
        <p:spPr>
          <a:xfrm>
            <a:off x="1384617" y="44320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0" name="Google Shape;540;p49"/>
          <p:cNvSpPr txBox="1"/>
          <p:nvPr/>
        </p:nvSpPr>
        <p:spPr>
          <a:xfrm>
            <a:off x="2095817" y="45336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5566203" y="4683208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49"/>
          <p:cNvSpPr txBox="1"/>
          <p:nvPr/>
        </p:nvSpPr>
        <p:spPr>
          <a:xfrm>
            <a:off x="6261417" y="46352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3343833" y="38911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9"/>
          <p:cNvSpPr txBox="1"/>
          <p:nvPr/>
        </p:nvSpPr>
        <p:spPr>
          <a:xfrm>
            <a:off x="6509383" y="3458705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49"/>
          <p:cNvSpPr/>
          <p:nvPr/>
        </p:nvSpPr>
        <p:spPr>
          <a:xfrm>
            <a:off x="7306233" y="38911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9"/>
          <p:cNvSpPr txBox="1"/>
          <p:nvPr/>
        </p:nvSpPr>
        <p:spPr>
          <a:xfrm>
            <a:off x="8580436" y="3856317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49"/>
          <p:cNvSpPr txBox="1"/>
          <p:nvPr/>
        </p:nvSpPr>
        <p:spPr>
          <a:xfrm>
            <a:off x="9135903" y="4635275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8" name="Google Shape;548;p49"/>
          <p:cNvGrpSpPr/>
          <p:nvPr/>
        </p:nvGrpSpPr>
        <p:grpSpPr>
          <a:xfrm>
            <a:off x="11380029" y="3833785"/>
            <a:ext cx="685685" cy="295593"/>
            <a:chOff x="6546825" y="3449400"/>
            <a:chExt cx="489600" cy="221700"/>
          </a:xfrm>
        </p:grpSpPr>
        <p:sp>
          <p:nvSpPr>
            <p:cNvPr id="549" name="Google Shape;549;p49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9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1" name="Google Shape;551;p49"/>
          <p:cNvSpPr txBox="1"/>
          <p:nvPr/>
        </p:nvSpPr>
        <p:spPr>
          <a:xfrm>
            <a:off x="11510017" y="5162267"/>
            <a:ext cx="652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2" name="Google Shape;552;p49"/>
          <p:cNvSpPr/>
          <p:nvPr/>
        </p:nvSpPr>
        <p:spPr>
          <a:xfrm>
            <a:off x="10537133" y="38139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9"/>
          <p:cNvSpPr txBox="1"/>
          <p:nvPr/>
        </p:nvSpPr>
        <p:spPr>
          <a:xfrm>
            <a:off x="9106878" y="552990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4" name="Google Shape;554;p49"/>
          <p:cNvGrpSpPr/>
          <p:nvPr/>
        </p:nvGrpSpPr>
        <p:grpSpPr>
          <a:xfrm>
            <a:off x="129383" y="4182460"/>
            <a:ext cx="652784" cy="295593"/>
            <a:chOff x="769775" y="2822500"/>
            <a:chExt cx="489600" cy="221700"/>
          </a:xfrm>
        </p:grpSpPr>
        <p:sp>
          <p:nvSpPr>
            <p:cNvPr id="555" name="Google Shape;555;p49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9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9"/>
          <p:cNvGrpSpPr/>
          <p:nvPr/>
        </p:nvGrpSpPr>
        <p:grpSpPr>
          <a:xfrm>
            <a:off x="129383" y="4478060"/>
            <a:ext cx="652784" cy="295593"/>
            <a:chOff x="769775" y="2822500"/>
            <a:chExt cx="489600" cy="221700"/>
          </a:xfrm>
        </p:grpSpPr>
        <p:sp>
          <p:nvSpPr>
            <p:cNvPr id="558" name="Google Shape;558;p49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9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49"/>
          <p:cNvGrpSpPr/>
          <p:nvPr/>
        </p:nvGrpSpPr>
        <p:grpSpPr>
          <a:xfrm>
            <a:off x="129383" y="4773660"/>
            <a:ext cx="652784" cy="295593"/>
            <a:chOff x="769775" y="2822500"/>
            <a:chExt cx="489600" cy="221700"/>
          </a:xfrm>
        </p:grpSpPr>
        <p:sp>
          <p:nvSpPr>
            <p:cNvPr id="561" name="Google Shape;561;p49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9"/>
          <p:cNvGrpSpPr/>
          <p:nvPr/>
        </p:nvGrpSpPr>
        <p:grpSpPr>
          <a:xfrm>
            <a:off x="2702503" y="4759142"/>
            <a:ext cx="979176" cy="295593"/>
            <a:chOff x="2659500" y="2822500"/>
            <a:chExt cx="734400" cy="221700"/>
          </a:xfrm>
        </p:grpSpPr>
        <p:sp>
          <p:nvSpPr>
            <p:cNvPr id="564" name="Google Shape;564;p49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7" name="Google Shape;567;p49"/>
          <p:cNvGrpSpPr/>
          <p:nvPr/>
        </p:nvGrpSpPr>
        <p:grpSpPr>
          <a:xfrm>
            <a:off x="2706419" y="5057175"/>
            <a:ext cx="979176" cy="295593"/>
            <a:chOff x="2659500" y="2822500"/>
            <a:chExt cx="734400" cy="221700"/>
          </a:xfrm>
        </p:grpSpPr>
        <p:sp>
          <p:nvSpPr>
            <p:cNvPr id="568" name="Google Shape;568;p49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49"/>
          <p:cNvGrpSpPr/>
          <p:nvPr/>
        </p:nvGrpSpPr>
        <p:grpSpPr>
          <a:xfrm>
            <a:off x="2706403" y="5352775"/>
            <a:ext cx="979176" cy="295593"/>
            <a:chOff x="2659500" y="2822500"/>
            <a:chExt cx="734400" cy="221700"/>
          </a:xfrm>
        </p:grpSpPr>
        <p:sp>
          <p:nvSpPr>
            <p:cNvPr id="572" name="Google Shape;572;p49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49"/>
          <p:cNvGrpSpPr/>
          <p:nvPr/>
        </p:nvGrpSpPr>
        <p:grpSpPr>
          <a:xfrm>
            <a:off x="4036153" y="4153851"/>
            <a:ext cx="979176" cy="295593"/>
            <a:chOff x="2659500" y="2822500"/>
            <a:chExt cx="734400" cy="221700"/>
          </a:xfrm>
        </p:grpSpPr>
        <p:sp>
          <p:nvSpPr>
            <p:cNvPr id="576" name="Google Shape;576;p49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49"/>
          <p:cNvGrpSpPr/>
          <p:nvPr/>
        </p:nvGrpSpPr>
        <p:grpSpPr>
          <a:xfrm>
            <a:off x="4036153" y="4436918"/>
            <a:ext cx="979176" cy="295593"/>
            <a:chOff x="2659500" y="2822500"/>
            <a:chExt cx="734400" cy="221700"/>
          </a:xfrm>
        </p:grpSpPr>
        <p:sp>
          <p:nvSpPr>
            <p:cNvPr id="580" name="Google Shape;580;p49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3" name="Google Shape;583;p49"/>
          <p:cNvGrpSpPr/>
          <p:nvPr/>
        </p:nvGrpSpPr>
        <p:grpSpPr>
          <a:xfrm>
            <a:off x="4036153" y="4732518"/>
            <a:ext cx="979176" cy="295593"/>
            <a:chOff x="2659500" y="2822500"/>
            <a:chExt cx="734400" cy="221700"/>
          </a:xfrm>
        </p:grpSpPr>
        <p:sp>
          <p:nvSpPr>
            <p:cNvPr id="584" name="Google Shape;584;p49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49"/>
          <p:cNvGrpSpPr/>
          <p:nvPr/>
        </p:nvGrpSpPr>
        <p:grpSpPr>
          <a:xfrm>
            <a:off x="6968741" y="4892705"/>
            <a:ext cx="652784" cy="295593"/>
            <a:chOff x="4761450" y="2839800"/>
            <a:chExt cx="489600" cy="221700"/>
          </a:xfrm>
        </p:grpSpPr>
        <p:sp>
          <p:nvSpPr>
            <p:cNvPr id="588" name="Google Shape;588;p4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49"/>
          <p:cNvGrpSpPr/>
          <p:nvPr/>
        </p:nvGrpSpPr>
        <p:grpSpPr>
          <a:xfrm>
            <a:off x="6968741" y="5188305"/>
            <a:ext cx="652784" cy="295593"/>
            <a:chOff x="4761450" y="2839800"/>
            <a:chExt cx="489600" cy="221700"/>
          </a:xfrm>
        </p:grpSpPr>
        <p:sp>
          <p:nvSpPr>
            <p:cNvPr id="591" name="Google Shape;591;p4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49"/>
          <p:cNvGrpSpPr/>
          <p:nvPr/>
        </p:nvGrpSpPr>
        <p:grpSpPr>
          <a:xfrm>
            <a:off x="6968741" y="5483905"/>
            <a:ext cx="652784" cy="295593"/>
            <a:chOff x="4761450" y="2839800"/>
            <a:chExt cx="489600" cy="221700"/>
          </a:xfrm>
        </p:grpSpPr>
        <p:sp>
          <p:nvSpPr>
            <p:cNvPr id="594" name="Google Shape;594;p4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49"/>
          <p:cNvGrpSpPr/>
          <p:nvPr/>
        </p:nvGrpSpPr>
        <p:grpSpPr>
          <a:xfrm>
            <a:off x="8052253" y="4137853"/>
            <a:ext cx="652784" cy="295593"/>
            <a:chOff x="4761450" y="2839800"/>
            <a:chExt cx="489600" cy="221700"/>
          </a:xfrm>
        </p:grpSpPr>
        <p:sp>
          <p:nvSpPr>
            <p:cNvPr id="597" name="Google Shape;597;p4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9" name="Google Shape;599;p49"/>
          <p:cNvGrpSpPr/>
          <p:nvPr/>
        </p:nvGrpSpPr>
        <p:grpSpPr>
          <a:xfrm>
            <a:off x="8052253" y="4436919"/>
            <a:ext cx="652784" cy="295593"/>
            <a:chOff x="4761450" y="2839800"/>
            <a:chExt cx="489600" cy="221700"/>
          </a:xfrm>
        </p:grpSpPr>
        <p:sp>
          <p:nvSpPr>
            <p:cNvPr id="600" name="Google Shape;600;p4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49"/>
          <p:cNvGrpSpPr/>
          <p:nvPr/>
        </p:nvGrpSpPr>
        <p:grpSpPr>
          <a:xfrm>
            <a:off x="8052253" y="4735986"/>
            <a:ext cx="652784" cy="295593"/>
            <a:chOff x="4761450" y="2839800"/>
            <a:chExt cx="489600" cy="221700"/>
          </a:xfrm>
        </p:grpSpPr>
        <p:sp>
          <p:nvSpPr>
            <p:cNvPr id="603" name="Google Shape;603;p4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49"/>
          <p:cNvGrpSpPr/>
          <p:nvPr/>
        </p:nvGrpSpPr>
        <p:grpSpPr>
          <a:xfrm>
            <a:off x="10329709" y="4828117"/>
            <a:ext cx="707396" cy="347869"/>
            <a:chOff x="6556759" y="3449400"/>
            <a:chExt cx="491418" cy="221700"/>
          </a:xfrm>
        </p:grpSpPr>
        <p:sp>
          <p:nvSpPr>
            <p:cNvPr id="606" name="Google Shape;606;p49"/>
            <p:cNvSpPr/>
            <p:nvPr/>
          </p:nvSpPr>
          <p:spPr>
            <a:xfrm>
              <a:off x="6556759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6803377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49"/>
          <p:cNvGrpSpPr/>
          <p:nvPr/>
        </p:nvGrpSpPr>
        <p:grpSpPr>
          <a:xfrm>
            <a:off x="10329726" y="5175983"/>
            <a:ext cx="704779" cy="347869"/>
            <a:chOff x="6546825" y="3449400"/>
            <a:chExt cx="489600" cy="221700"/>
          </a:xfrm>
        </p:grpSpPr>
        <p:sp>
          <p:nvSpPr>
            <p:cNvPr id="609" name="Google Shape;609;p49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49"/>
          <p:cNvGrpSpPr/>
          <p:nvPr/>
        </p:nvGrpSpPr>
        <p:grpSpPr>
          <a:xfrm>
            <a:off x="10329709" y="5516850"/>
            <a:ext cx="704779" cy="347869"/>
            <a:chOff x="6546825" y="3459512"/>
            <a:chExt cx="489600" cy="221700"/>
          </a:xfrm>
        </p:grpSpPr>
        <p:sp>
          <p:nvSpPr>
            <p:cNvPr id="612" name="Google Shape;612;p49"/>
            <p:cNvSpPr/>
            <p:nvPr/>
          </p:nvSpPr>
          <p:spPr>
            <a:xfrm>
              <a:off x="6546825" y="3459512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9"/>
            <p:cNvSpPr/>
            <p:nvPr/>
          </p:nvSpPr>
          <p:spPr>
            <a:xfrm>
              <a:off x="6791625" y="3459512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49"/>
          <p:cNvGrpSpPr/>
          <p:nvPr/>
        </p:nvGrpSpPr>
        <p:grpSpPr>
          <a:xfrm>
            <a:off x="11379896" y="4137818"/>
            <a:ext cx="685685" cy="295593"/>
            <a:chOff x="6546825" y="3449400"/>
            <a:chExt cx="489600" cy="221700"/>
          </a:xfrm>
        </p:grpSpPr>
        <p:sp>
          <p:nvSpPr>
            <p:cNvPr id="615" name="Google Shape;615;p49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9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49"/>
          <p:cNvGrpSpPr/>
          <p:nvPr/>
        </p:nvGrpSpPr>
        <p:grpSpPr>
          <a:xfrm>
            <a:off x="11380462" y="4441852"/>
            <a:ext cx="685685" cy="295593"/>
            <a:chOff x="6546825" y="3449400"/>
            <a:chExt cx="489600" cy="221700"/>
          </a:xfrm>
        </p:grpSpPr>
        <p:sp>
          <p:nvSpPr>
            <p:cNvPr id="618" name="Google Shape;618;p49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0" name="Google Shape;620;p49"/>
          <p:cNvGrpSpPr/>
          <p:nvPr/>
        </p:nvGrpSpPr>
        <p:grpSpPr>
          <a:xfrm>
            <a:off x="11380462" y="4745885"/>
            <a:ext cx="685685" cy="295593"/>
            <a:chOff x="6546825" y="3449400"/>
            <a:chExt cx="489600" cy="221700"/>
          </a:xfrm>
        </p:grpSpPr>
        <p:sp>
          <p:nvSpPr>
            <p:cNvPr id="621" name="Google Shape;621;p49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23" name="Google Shape;623;p49"/>
          <p:cNvCxnSpPr>
            <a:stCxn id="461" idx="6"/>
            <a:endCxn id="468" idx="2"/>
          </p:cNvCxnSpPr>
          <p:nvPr/>
        </p:nvCxnSpPr>
        <p:spPr>
          <a:xfrm>
            <a:off x="8049520" y="1607410"/>
            <a:ext cx="1266300" cy="549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49"/>
          <p:cNvSpPr txBox="1"/>
          <p:nvPr/>
        </p:nvSpPr>
        <p:spPr>
          <a:xfrm>
            <a:off x="9715817" y="47368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0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Other Neural Net Questions</a:t>
            </a:r>
            <a:endParaRPr/>
          </a:p>
        </p:txBody>
      </p:sp>
      <p:sp>
        <p:nvSpPr>
          <p:cNvPr id="631" name="Google Shape;631;p50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What is Softmax? </a:t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What are the dimensions of the output layer if I have k classes?</a:t>
            </a:r>
            <a:br>
              <a:rPr lang="en-US" sz="2700"/>
            </a:br>
            <a:r>
              <a:rPr lang="en-US" sz="2700"/>
              <a:t>What about k = 2?</a:t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What is the standard classification cost function? What is the</a:t>
            </a:r>
            <a:br>
              <a:rPr lang="en-US" sz="2700"/>
            </a:br>
            <a:r>
              <a:rPr lang="en-US" sz="2700"/>
              <a:t>intuition here?</a:t>
            </a: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‘Why neural nets’ in the first place? </a:t>
            </a:r>
            <a:endParaRPr sz="2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1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Embeddings</a:t>
            </a:r>
            <a:endParaRPr/>
          </a:p>
        </p:txBody>
      </p:sp>
      <p:sp>
        <p:nvSpPr>
          <p:cNvPr id="638" name="Google Shape;638;p5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What do we see here? Why is it significant?</a:t>
            </a:r>
            <a:br>
              <a:rPr lang="en-US" sz="2700"/>
            </a:br>
            <a:br>
              <a:rPr lang="en-US" sz="2700"/>
            </a:br>
            <a:br>
              <a:rPr lang="en-US" sz="2700"/>
            </a:br>
            <a:br>
              <a:rPr lang="en-US" sz="2700"/>
            </a:br>
            <a:endParaRPr sz="2700"/>
          </a:p>
          <a:p>
            <a:pPr indent="-400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What is the Embedding Matrix? </a:t>
            </a:r>
            <a:endParaRPr sz="27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700"/>
          </a:p>
        </p:txBody>
      </p:sp>
      <p:sp>
        <p:nvSpPr>
          <p:cNvPr id="639" name="Google Shape;639;p51"/>
          <p:cNvSpPr txBox="1"/>
          <p:nvPr/>
        </p:nvSpPr>
        <p:spPr>
          <a:xfrm>
            <a:off x="2107100" y="4014000"/>
            <a:ext cx="285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 Source: </a:t>
            </a:r>
            <a:r>
              <a:rPr b="0" i="0" lang="en-US" sz="800" u="sng" cap="none" strike="noStrike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developers.google.com</a:t>
            </a:r>
            <a:r>
              <a:rPr b="0" i="0" lang="en-US" sz="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0" name="Google Shape;64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787" y="2280751"/>
            <a:ext cx="4822420" cy="16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/>
          <p:cNvSpPr/>
          <p:nvPr/>
        </p:nvSpPr>
        <p:spPr>
          <a:xfrm>
            <a:off x="1789420" y="3860994"/>
            <a:ext cx="199500" cy="302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2"/>
          <p:cNvSpPr txBox="1"/>
          <p:nvPr/>
        </p:nvSpPr>
        <p:spPr>
          <a:xfrm>
            <a:off x="1181199" y="3763433"/>
            <a:ext cx="2228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0 0 1 0 0 0 0</a:t>
            </a:r>
            <a:endParaRPr b="0" i="0" sz="19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52"/>
          <p:cNvSpPr txBox="1"/>
          <p:nvPr>
            <p:ph idx="1" type="body"/>
          </p:nvPr>
        </p:nvSpPr>
        <p:spPr>
          <a:xfrm>
            <a:off x="517200" y="1546116"/>
            <a:ext cx="109728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463550" lvl="0" marL="609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Usually presented as a “lookup” in some table, but…</a:t>
            </a:r>
            <a:endParaRPr sz="2500"/>
          </a:p>
          <a:p>
            <a:pPr indent="-4635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b="1" lang="en-US" sz="2500"/>
              <a:t>(</a:t>
            </a:r>
            <a:r>
              <a:rPr b="1" lang="en-US" sz="2500" u="sng"/>
              <a:t>Only</a:t>
            </a:r>
            <a:r>
              <a:rPr b="1" lang="en-US" sz="2500"/>
              <a:t>) think </a:t>
            </a:r>
            <a:r>
              <a:rPr lang="en-US" sz="2500"/>
              <a:t>of a word as a one-hot vector: </a:t>
            </a:r>
            <a:endParaRPr sz="2500"/>
          </a:p>
          <a:p>
            <a:pPr indent="-43815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nsolas"/>
              <a:buChar char="•"/>
            </a:pPr>
            <a:r>
              <a:rPr lang="en-US" sz="2100">
                <a:latin typeface="Consolas"/>
                <a:ea typeface="Consolas"/>
                <a:cs typeface="Consolas"/>
                <a:sym typeface="Consolas"/>
              </a:rPr>
              <a:t>X = [0 0 1 … 0 0 …. 0 0 0]  ← 10k dimension?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indent="-4635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Then we do matrix multiplication:</a:t>
            </a:r>
            <a:endParaRPr sz="2500"/>
          </a:p>
        </p:txBody>
      </p:sp>
      <p:sp>
        <p:nvSpPr>
          <p:cNvPr id="648" name="Google Shape;648;p52"/>
          <p:cNvSpPr txBox="1"/>
          <p:nvPr>
            <p:ph type="title"/>
          </p:nvPr>
        </p:nvSpPr>
        <p:spPr>
          <a:xfrm>
            <a:off x="812800" y="76200"/>
            <a:ext cx="1463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700"/>
              <a:t>Mathematically equivalent: one-hot &amp; word vectors</a:t>
            </a:r>
            <a:endParaRPr sz="3700"/>
          </a:p>
        </p:txBody>
      </p:sp>
      <p:sp>
        <p:nvSpPr>
          <p:cNvPr id="649" name="Google Shape;649;p52"/>
          <p:cNvSpPr/>
          <p:nvPr/>
        </p:nvSpPr>
        <p:spPr>
          <a:xfrm>
            <a:off x="3697933" y="2934900"/>
            <a:ext cx="526853" cy="2616335"/>
          </a:xfrm>
          <a:custGeom>
            <a:rect b="b" l="l" r="r" t="t"/>
            <a:pathLst>
              <a:path extrusionOk="0" h="78492" w="15806">
                <a:moveTo>
                  <a:pt x="15806" y="0"/>
                </a:moveTo>
                <a:lnTo>
                  <a:pt x="0" y="0"/>
                </a:lnTo>
                <a:lnTo>
                  <a:pt x="0" y="78492"/>
                </a:lnTo>
                <a:lnTo>
                  <a:pt x="15270" y="7849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52"/>
          <p:cNvSpPr/>
          <p:nvPr/>
        </p:nvSpPr>
        <p:spPr>
          <a:xfrm flipH="1">
            <a:off x="6114863" y="2934900"/>
            <a:ext cx="526853" cy="2616335"/>
          </a:xfrm>
          <a:custGeom>
            <a:rect b="b" l="l" r="r" t="t"/>
            <a:pathLst>
              <a:path extrusionOk="0" h="78492" w="15806">
                <a:moveTo>
                  <a:pt x="15806" y="0"/>
                </a:moveTo>
                <a:lnTo>
                  <a:pt x="0" y="0"/>
                </a:lnTo>
                <a:lnTo>
                  <a:pt x="0" y="78492"/>
                </a:lnTo>
                <a:lnTo>
                  <a:pt x="15270" y="7849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52"/>
          <p:cNvSpPr/>
          <p:nvPr/>
        </p:nvSpPr>
        <p:spPr>
          <a:xfrm>
            <a:off x="1144967" y="3670103"/>
            <a:ext cx="526853" cy="858702"/>
          </a:xfrm>
          <a:custGeom>
            <a:rect b="b" l="l" r="r" t="t"/>
            <a:pathLst>
              <a:path extrusionOk="0" h="78492" w="15806">
                <a:moveTo>
                  <a:pt x="15806" y="0"/>
                </a:moveTo>
                <a:lnTo>
                  <a:pt x="0" y="0"/>
                </a:lnTo>
                <a:lnTo>
                  <a:pt x="0" y="78492"/>
                </a:lnTo>
                <a:lnTo>
                  <a:pt x="15270" y="7849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52"/>
          <p:cNvSpPr/>
          <p:nvPr/>
        </p:nvSpPr>
        <p:spPr>
          <a:xfrm flipH="1">
            <a:off x="3005880" y="3682905"/>
            <a:ext cx="526853" cy="858702"/>
          </a:xfrm>
          <a:custGeom>
            <a:rect b="b" l="l" r="r" t="t"/>
            <a:pathLst>
              <a:path extrusionOk="0" h="78492" w="15806">
                <a:moveTo>
                  <a:pt x="15806" y="0"/>
                </a:moveTo>
                <a:lnTo>
                  <a:pt x="0" y="0"/>
                </a:lnTo>
                <a:lnTo>
                  <a:pt x="0" y="78492"/>
                </a:lnTo>
                <a:lnTo>
                  <a:pt x="15270" y="78492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52"/>
          <p:cNvSpPr txBox="1"/>
          <p:nvPr/>
        </p:nvSpPr>
        <p:spPr>
          <a:xfrm>
            <a:off x="4986200" y="3753133"/>
            <a:ext cx="578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b="0" baseline="3000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4" name="Google Shape;654;p52"/>
          <p:cNvCxnSpPr>
            <a:stCxn id="655" idx="2"/>
            <a:endCxn id="645" idx="3"/>
          </p:cNvCxnSpPr>
          <p:nvPr/>
        </p:nvCxnSpPr>
        <p:spPr>
          <a:xfrm flipH="1">
            <a:off x="1988983" y="3501233"/>
            <a:ext cx="132900" cy="511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6" name="Google Shape;656;p52"/>
          <p:cNvCxnSpPr>
            <a:stCxn id="655" idx="0"/>
          </p:cNvCxnSpPr>
          <p:nvPr/>
        </p:nvCxnSpPr>
        <p:spPr>
          <a:xfrm flipH="1" rot="10800000">
            <a:off x="2121883" y="2410433"/>
            <a:ext cx="1004100" cy="630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7" name="Google Shape;657;p52"/>
          <p:cNvSpPr txBox="1"/>
          <p:nvPr/>
        </p:nvSpPr>
        <p:spPr>
          <a:xfrm>
            <a:off x="1898633" y="4124233"/>
            <a:ext cx="4464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2"/>
          <p:cNvSpPr txBox="1"/>
          <p:nvPr/>
        </p:nvSpPr>
        <p:spPr>
          <a:xfrm>
            <a:off x="1720033" y="3040433"/>
            <a:ext cx="803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“the”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2"/>
          <p:cNvSpPr/>
          <p:nvPr/>
        </p:nvSpPr>
        <p:spPr>
          <a:xfrm rot="5400000">
            <a:off x="5128600" y="3015350"/>
            <a:ext cx="142800" cy="2455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2"/>
          <p:cNvSpPr txBox="1"/>
          <p:nvPr/>
        </p:nvSpPr>
        <p:spPr>
          <a:xfrm>
            <a:off x="378033" y="3763433"/>
            <a:ext cx="696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=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52"/>
          <p:cNvSpPr txBox="1"/>
          <p:nvPr>
            <p:ph idx="1" type="body"/>
          </p:nvPr>
        </p:nvSpPr>
        <p:spPr>
          <a:xfrm>
            <a:off x="517200" y="5745633"/>
            <a:ext cx="111576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609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Reasonable that similar words end up with similar vectors</a:t>
            </a:r>
            <a:endParaRPr/>
          </a:p>
        </p:txBody>
      </p:sp>
      <p:sp>
        <p:nvSpPr>
          <p:cNvPr id="661" name="Google Shape;661;p52"/>
          <p:cNvSpPr txBox="1"/>
          <p:nvPr/>
        </p:nvSpPr>
        <p:spPr>
          <a:xfrm>
            <a:off x="5560750" y="4369017"/>
            <a:ext cx="10179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 for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“the”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" name="Google Shape;662;p52"/>
          <p:cNvCxnSpPr>
            <a:stCxn id="661" idx="1"/>
          </p:cNvCxnSpPr>
          <p:nvPr/>
        </p:nvCxnSpPr>
        <p:spPr>
          <a:xfrm rot="10800000">
            <a:off x="4866850" y="4224117"/>
            <a:ext cx="693900" cy="375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3" name="Google Shape;663;p52"/>
          <p:cNvSpPr txBox="1"/>
          <p:nvPr/>
        </p:nvSpPr>
        <p:spPr>
          <a:xfrm>
            <a:off x="8483200" y="4541800"/>
            <a:ext cx="3283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Word Embeddings!</a:t>
            </a:r>
            <a:endParaRPr b="1" i="1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/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Intuition &amp; Deep Averaging Networks</a:t>
            </a:r>
            <a:endParaRPr/>
          </a:p>
        </p:txBody>
      </p:sp>
      <p:sp>
        <p:nvSpPr>
          <p:cNvPr id="669" name="Google Shape;669;p53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r>
              <a:rPr lang="en-US"/>
              <a:t>Classification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Discussion: The Basic Problem</a:t>
            </a:r>
            <a:endParaRPr/>
          </a:p>
        </p:txBody>
      </p:sp>
      <p:sp>
        <p:nvSpPr>
          <p:cNvPr id="676" name="Google Shape;676;p54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rPr lang="en-US"/>
              <a:t>What are some of the complexities trying to classify the sentiment of:</a:t>
            </a:r>
            <a:br>
              <a:rPr lang="en-US"/>
            </a:b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rPr b="1" i="1" lang="en-US"/>
              <a:t>“The movie was NOT helpful. It did have a pernicious influence on society.”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Deep Averaging Networks</a:t>
            </a:r>
            <a:endParaRPr/>
          </a:p>
        </p:txBody>
      </p:sp>
      <p:cxnSp>
        <p:nvCxnSpPr>
          <p:cNvPr id="682" name="Google Shape;682;p55"/>
          <p:cNvCxnSpPr>
            <a:stCxn id="683" idx="0"/>
          </p:cNvCxnSpPr>
          <p:nvPr/>
        </p:nvCxnSpPr>
        <p:spPr>
          <a:xfrm rot="10800000">
            <a:off x="4030363" y="2268530"/>
            <a:ext cx="6600" cy="29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3" name="Google Shape;683;p55"/>
          <p:cNvSpPr/>
          <p:nvPr/>
        </p:nvSpPr>
        <p:spPr>
          <a:xfrm>
            <a:off x="3331213" y="2562530"/>
            <a:ext cx="1411500" cy="302400"/>
          </a:xfrm>
          <a:prstGeom prst="rect">
            <a:avLst/>
          </a:prstGeom>
          <a:solidFill>
            <a:srgbClr val="7EAE78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Sigmoid/Softmax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5"/>
          <p:cNvSpPr/>
          <p:nvPr/>
        </p:nvSpPr>
        <p:spPr>
          <a:xfrm>
            <a:off x="3331213" y="2864930"/>
            <a:ext cx="1411500" cy="302400"/>
          </a:xfrm>
          <a:prstGeom prst="rect">
            <a:avLst/>
          </a:prstGeom>
          <a:solidFill>
            <a:srgbClr val="D4E4D2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Affine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5"/>
          <p:cNvSpPr txBox="1"/>
          <p:nvPr/>
        </p:nvSpPr>
        <p:spPr>
          <a:xfrm>
            <a:off x="2403000" y="6184013"/>
            <a:ext cx="348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“this is of great use”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5"/>
          <p:cNvSpPr/>
          <p:nvPr/>
        </p:nvSpPr>
        <p:spPr>
          <a:xfrm>
            <a:off x="2403000" y="5791506"/>
            <a:ext cx="743700" cy="280500"/>
          </a:xfrm>
          <a:prstGeom prst="rect">
            <a:avLst/>
          </a:prstGeom>
          <a:solidFill>
            <a:srgbClr val="D7DC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‘this’</a:t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5"/>
          <p:cNvSpPr/>
          <p:nvPr/>
        </p:nvSpPr>
        <p:spPr>
          <a:xfrm>
            <a:off x="3469800" y="5791506"/>
            <a:ext cx="743700" cy="280500"/>
          </a:xfrm>
          <a:prstGeom prst="rect">
            <a:avLst/>
          </a:prstGeom>
          <a:solidFill>
            <a:srgbClr val="D7DC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‘is’</a:t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55"/>
          <p:cNvSpPr/>
          <p:nvPr/>
        </p:nvSpPr>
        <p:spPr>
          <a:xfrm>
            <a:off x="5146200" y="5791506"/>
            <a:ext cx="743700" cy="280500"/>
          </a:xfrm>
          <a:prstGeom prst="rect">
            <a:avLst/>
          </a:prstGeom>
          <a:solidFill>
            <a:srgbClr val="D7DC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‘use’</a:t>
            </a:r>
            <a:endParaRPr b="0" i="1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5"/>
          <p:cNvSpPr txBox="1"/>
          <p:nvPr/>
        </p:nvSpPr>
        <p:spPr>
          <a:xfrm>
            <a:off x="4550725" y="5717556"/>
            <a:ext cx="42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5"/>
          <p:cNvSpPr/>
          <p:nvPr/>
        </p:nvSpPr>
        <p:spPr>
          <a:xfrm>
            <a:off x="2403000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5"/>
          <p:cNvSpPr/>
          <p:nvPr/>
        </p:nvSpPr>
        <p:spPr>
          <a:xfrm>
            <a:off x="2586787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5"/>
          <p:cNvSpPr/>
          <p:nvPr/>
        </p:nvSpPr>
        <p:spPr>
          <a:xfrm>
            <a:off x="2774475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5"/>
          <p:cNvSpPr/>
          <p:nvPr/>
        </p:nvSpPr>
        <p:spPr>
          <a:xfrm>
            <a:off x="2958262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5"/>
          <p:cNvSpPr/>
          <p:nvPr/>
        </p:nvSpPr>
        <p:spPr>
          <a:xfrm>
            <a:off x="3469800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5"/>
          <p:cNvSpPr/>
          <p:nvPr/>
        </p:nvSpPr>
        <p:spPr>
          <a:xfrm>
            <a:off x="3653587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5"/>
          <p:cNvSpPr/>
          <p:nvPr/>
        </p:nvSpPr>
        <p:spPr>
          <a:xfrm>
            <a:off x="3841275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5"/>
          <p:cNvSpPr/>
          <p:nvPr/>
        </p:nvSpPr>
        <p:spPr>
          <a:xfrm>
            <a:off x="4025062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5"/>
          <p:cNvSpPr/>
          <p:nvPr/>
        </p:nvSpPr>
        <p:spPr>
          <a:xfrm>
            <a:off x="5146200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5"/>
          <p:cNvSpPr/>
          <p:nvPr/>
        </p:nvSpPr>
        <p:spPr>
          <a:xfrm>
            <a:off x="5329987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5"/>
          <p:cNvSpPr/>
          <p:nvPr/>
        </p:nvSpPr>
        <p:spPr>
          <a:xfrm>
            <a:off x="5517675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5"/>
          <p:cNvSpPr/>
          <p:nvPr/>
        </p:nvSpPr>
        <p:spPr>
          <a:xfrm>
            <a:off x="5701462" y="5383481"/>
            <a:ext cx="188400" cy="188400"/>
          </a:xfrm>
          <a:prstGeom prst="rect">
            <a:avLst/>
          </a:prstGeom>
          <a:solidFill>
            <a:srgbClr val="319AF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2" name="Google Shape;702;p55"/>
          <p:cNvCxnSpPr>
            <a:stCxn id="686" idx="0"/>
          </p:cNvCxnSpPr>
          <p:nvPr/>
        </p:nvCxnSpPr>
        <p:spPr>
          <a:xfrm rot="10800000">
            <a:off x="2772750" y="5590206"/>
            <a:ext cx="2100" cy="20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3" name="Google Shape;703;p55"/>
          <p:cNvCxnSpPr/>
          <p:nvPr/>
        </p:nvCxnSpPr>
        <p:spPr>
          <a:xfrm rot="10800000">
            <a:off x="3839550" y="5591406"/>
            <a:ext cx="2100" cy="20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4" name="Google Shape;704;p55"/>
          <p:cNvCxnSpPr/>
          <p:nvPr/>
        </p:nvCxnSpPr>
        <p:spPr>
          <a:xfrm rot="10800000">
            <a:off x="5515950" y="5591406"/>
            <a:ext cx="2100" cy="20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5" name="Google Shape;705;p55"/>
          <p:cNvCxnSpPr/>
          <p:nvPr/>
        </p:nvCxnSpPr>
        <p:spPr>
          <a:xfrm rot="10800000">
            <a:off x="4144350" y="6103913"/>
            <a:ext cx="210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6" name="Google Shape;706;p55"/>
          <p:cNvSpPr/>
          <p:nvPr/>
        </p:nvSpPr>
        <p:spPr>
          <a:xfrm>
            <a:off x="3650775" y="4397644"/>
            <a:ext cx="188400" cy="188400"/>
          </a:xfrm>
          <a:prstGeom prst="rect">
            <a:avLst/>
          </a:prstGeom>
          <a:solidFill>
            <a:srgbClr val="CFC39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5"/>
          <p:cNvSpPr/>
          <p:nvPr/>
        </p:nvSpPr>
        <p:spPr>
          <a:xfrm>
            <a:off x="3834562" y="4397644"/>
            <a:ext cx="188400" cy="188400"/>
          </a:xfrm>
          <a:prstGeom prst="rect">
            <a:avLst/>
          </a:prstGeom>
          <a:solidFill>
            <a:srgbClr val="CFC39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5"/>
          <p:cNvSpPr/>
          <p:nvPr/>
        </p:nvSpPr>
        <p:spPr>
          <a:xfrm>
            <a:off x="4022250" y="4397644"/>
            <a:ext cx="188400" cy="188400"/>
          </a:xfrm>
          <a:prstGeom prst="rect">
            <a:avLst/>
          </a:prstGeom>
          <a:solidFill>
            <a:srgbClr val="CFC39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5"/>
          <p:cNvSpPr/>
          <p:nvPr/>
        </p:nvSpPr>
        <p:spPr>
          <a:xfrm>
            <a:off x="4206037" y="4397644"/>
            <a:ext cx="188400" cy="188400"/>
          </a:xfrm>
          <a:prstGeom prst="rect">
            <a:avLst/>
          </a:prstGeom>
          <a:solidFill>
            <a:srgbClr val="CFC39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Google Shape;710;p55"/>
          <p:cNvCxnSpPr/>
          <p:nvPr/>
        </p:nvCxnSpPr>
        <p:spPr>
          <a:xfrm flipH="1" rot="10800000">
            <a:off x="2774950" y="4632956"/>
            <a:ext cx="1243200" cy="70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1" name="Google Shape;711;p55"/>
          <p:cNvCxnSpPr/>
          <p:nvPr/>
        </p:nvCxnSpPr>
        <p:spPr>
          <a:xfrm rot="10800000">
            <a:off x="4018150" y="4632956"/>
            <a:ext cx="1502400" cy="71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2" name="Google Shape;712;p55"/>
          <p:cNvCxnSpPr/>
          <p:nvPr/>
        </p:nvCxnSpPr>
        <p:spPr>
          <a:xfrm rot="10800000">
            <a:off x="4018150" y="4632956"/>
            <a:ext cx="621600" cy="73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713" name="Google Shape;713;p55"/>
          <p:cNvCxnSpPr/>
          <p:nvPr/>
        </p:nvCxnSpPr>
        <p:spPr>
          <a:xfrm flipH="1" rot="10800000">
            <a:off x="3849850" y="4632956"/>
            <a:ext cx="168300" cy="69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4" name="Google Shape;714;p55"/>
          <p:cNvCxnSpPr>
            <a:endCxn id="684" idx="2"/>
          </p:cNvCxnSpPr>
          <p:nvPr/>
        </p:nvCxnSpPr>
        <p:spPr>
          <a:xfrm rot="10800000">
            <a:off x="4036963" y="3167330"/>
            <a:ext cx="0" cy="29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5" name="Google Shape;715;p55"/>
          <p:cNvSpPr txBox="1"/>
          <p:nvPr/>
        </p:nvSpPr>
        <p:spPr>
          <a:xfrm>
            <a:off x="533400" y="1447800"/>
            <a:ext cx="25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b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Probability distribution over class labels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5"/>
          <p:cNvSpPr txBox="1"/>
          <p:nvPr/>
        </p:nvSpPr>
        <p:spPr>
          <a:xfrm>
            <a:off x="821148" y="3870206"/>
            <a:ext cx="2169000" cy="1237500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Averaging word vectors element-wise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(“bag of words”)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55"/>
          <p:cNvCxnSpPr>
            <a:stCxn id="716" idx="3"/>
            <a:endCxn id="706" idx="1"/>
          </p:cNvCxnSpPr>
          <p:nvPr/>
        </p:nvCxnSpPr>
        <p:spPr>
          <a:xfrm>
            <a:off x="2990148" y="4488956"/>
            <a:ext cx="660600" cy="300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718" name="Google Shape;718;p55"/>
          <p:cNvSpPr/>
          <p:nvPr/>
        </p:nvSpPr>
        <p:spPr>
          <a:xfrm>
            <a:off x="3331213" y="3772776"/>
            <a:ext cx="1411500" cy="302400"/>
          </a:xfrm>
          <a:prstGeom prst="rect">
            <a:avLst/>
          </a:prstGeom>
          <a:solidFill>
            <a:srgbClr val="A8CDE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Affine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5"/>
          <p:cNvSpPr/>
          <p:nvPr/>
        </p:nvSpPr>
        <p:spPr>
          <a:xfrm>
            <a:off x="3331213" y="3464711"/>
            <a:ext cx="1411500" cy="302400"/>
          </a:xfrm>
          <a:prstGeom prst="rect">
            <a:avLst/>
          </a:prstGeom>
          <a:solidFill>
            <a:srgbClr val="7EB4D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Nonlinearity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" name="Google Shape;720;p55"/>
          <p:cNvCxnSpPr/>
          <p:nvPr/>
        </p:nvCxnSpPr>
        <p:spPr>
          <a:xfrm rot="10800000">
            <a:off x="4038600" y="4102512"/>
            <a:ext cx="0" cy="29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hart, bar chart&#10;&#10;Description automatically generated" id="721" name="Google Shape;72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461440"/>
            <a:ext cx="1308537" cy="78145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5"/>
          <p:cNvSpPr txBox="1"/>
          <p:nvPr/>
        </p:nvSpPr>
        <p:spPr>
          <a:xfrm>
            <a:off x="131294" y="6199382"/>
            <a:ext cx="28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5"/>
          <p:cNvSpPr txBox="1"/>
          <p:nvPr>
            <p:ph idx="1" type="body"/>
          </p:nvPr>
        </p:nvSpPr>
        <p:spPr>
          <a:xfrm>
            <a:off x="6635525" y="1749475"/>
            <a:ext cx="52899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Questions: </a:t>
            </a:r>
            <a:br>
              <a:rPr b="1" lang="en-US" sz="2800"/>
            </a:br>
            <a:r>
              <a:rPr lang="en-US" sz="2000"/>
              <a:t>(assume dim(embeddings) = 100)</a:t>
            </a:r>
            <a:br>
              <a:rPr b="1" lang="en-US" sz="900"/>
            </a:br>
            <a:endParaRPr sz="1700"/>
          </a:p>
          <a:p>
            <a:pPr indent="-322072" lvl="0" marL="34747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What exactly are the benefits of embeddings here? </a:t>
            </a:r>
            <a:endParaRPr sz="2400"/>
          </a:p>
          <a:p>
            <a:pPr indent="-322072" lvl="0" marL="34747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Dimensions: </a:t>
            </a:r>
            <a:endParaRPr sz="2400"/>
          </a:p>
          <a:p>
            <a:pPr indent="-2903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averaging layer</a:t>
            </a:r>
            <a:endParaRPr sz="1900"/>
          </a:p>
          <a:p>
            <a:pPr indent="-2903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hidden layer</a:t>
            </a:r>
            <a:endParaRPr sz="1900"/>
          </a:p>
          <a:p>
            <a:pPr indent="-2903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</a:pPr>
            <a:r>
              <a:rPr lang="en-US" sz="1900"/>
              <a:t>output layer</a:t>
            </a:r>
            <a:endParaRPr sz="1900"/>
          </a:p>
          <a:p>
            <a:pPr indent="-322072" lvl="0" marL="34747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When do we use sigmoid? When softmax? Why?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6"/>
          <p:cNvSpPr/>
          <p:nvPr/>
        </p:nvSpPr>
        <p:spPr>
          <a:xfrm>
            <a:off x="2977000" y="4626133"/>
            <a:ext cx="652800" cy="10515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6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DAN</a:t>
            </a:r>
            <a:endParaRPr/>
          </a:p>
        </p:txBody>
      </p:sp>
      <p:grpSp>
        <p:nvGrpSpPr>
          <p:cNvPr id="730" name="Google Shape;730;p56"/>
          <p:cNvGrpSpPr/>
          <p:nvPr/>
        </p:nvGrpSpPr>
        <p:grpSpPr>
          <a:xfrm>
            <a:off x="1854059" y="4332929"/>
            <a:ext cx="817877" cy="369020"/>
            <a:chOff x="769775" y="2822500"/>
            <a:chExt cx="489600" cy="221700"/>
          </a:xfrm>
        </p:grpSpPr>
        <p:sp>
          <p:nvSpPr>
            <p:cNvPr id="731" name="Google Shape;731;p56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" name="Google Shape;733;p56"/>
          <p:cNvGrpSpPr/>
          <p:nvPr/>
        </p:nvGrpSpPr>
        <p:grpSpPr>
          <a:xfrm>
            <a:off x="7786821" y="4826165"/>
            <a:ext cx="652784" cy="295593"/>
            <a:chOff x="4112325" y="2839800"/>
            <a:chExt cx="489600" cy="221700"/>
          </a:xfrm>
        </p:grpSpPr>
        <p:sp>
          <p:nvSpPr>
            <p:cNvPr id="734" name="Google Shape;734;p56"/>
            <p:cNvSpPr/>
            <p:nvPr/>
          </p:nvSpPr>
          <p:spPr>
            <a:xfrm>
              <a:off x="4112325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4357125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6" name="Google Shape;736;p56"/>
          <p:cNvSpPr/>
          <p:nvPr/>
        </p:nvSpPr>
        <p:spPr>
          <a:xfrm>
            <a:off x="8952133" y="4043933"/>
            <a:ext cx="2146800" cy="2550000"/>
          </a:xfrm>
          <a:prstGeom prst="roundRect">
            <a:avLst>
              <a:gd fmla="val 16667" name="adj"/>
            </a:avLst>
          </a:prstGeom>
          <a:solidFill>
            <a:srgbClr val="B6D7A8">
              <a:alpha val="1216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7" name="Google Shape;737;p56"/>
          <p:cNvGrpSpPr/>
          <p:nvPr/>
        </p:nvGrpSpPr>
        <p:grpSpPr>
          <a:xfrm>
            <a:off x="10308912" y="5351562"/>
            <a:ext cx="704779" cy="347869"/>
            <a:chOff x="6546825" y="3578904"/>
            <a:chExt cx="489600" cy="221700"/>
          </a:xfrm>
        </p:grpSpPr>
        <p:sp>
          <p:nvSpPr>
            <p:cNvPr id="738" name="Google Shape;738;p56"/>
            <p:cNvSpPr/>
            <p:nvPr/>
          </p:nvSpPr>
          <p:spPr>
            <a:xfrm>
              <a:off x="6546825" y="3578904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6791625" y="3578904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0" name="Google Shape;740;p56"/>
          <p:cNvGrpSpPr/>
          <p:nvPr/>
        </p:nvGrpSpPr>
        <p:grpSpPr>
          <a:xfrm>
            <a:off x="9216260" y="4087636"/>
            <a:ext cx="991096" cy="1235175"/>
            <a:chOff x="7335650" y="2665438"/>
            <a:chExt cx="688500" cy="787187"/>
          </a:xfrm>
        </p:grpSpPr>
        <p:sp>
          <p:nvSpPr>
            <p:cNvPr id="741" name="Google Shape;741;p56"/>
            <p:cNvSpPr/>
            <p:nvPr/>
          </p:nvSpPr>
          <p:spPr>
            <a:xfrm>
              <a:off x="7626300" y="3230925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2" name="Google Shape;742;p56"/>
            <p:cNvGrpSpPr/>
            <p:nvPr/>
          </p:nvGrpSpPr>
          <p:grpSpPr>
            <a:xfrm>
              <a:off x="7335650" y="2665438"/>
              <a:ext cx="688500" cy="787187"/>
              <a:chOff x="5963050" y="2618788"/>
              <a:chExt cx="688500" cy="787187"/>
            </a:xfrm>
          </p:grpSpPr>
          <p:sp>
            <p:nvSpPr>
              <p:cNvPr id="743" name="Google Shape;743;p56"/>
              <p:cNvSpPr/>
              <p:nvPr/>
            </p:nvSpPr>
            <p:spPr>
              <a:xfrm>
                <a:off x="60089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56"/>
              <p:cNvSpPr/>
              <p:nvPr/>
            </p:nvSpPr>
            <p:spPr>
              <a:xfrm>
                <a:off x="62537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56"/>
              <p:cNvSpPr/>
              <p:nvPr/>
            </p:nvSpPr>
            <p:spPr>
              <a:xfrm>
                <a:off x="6008900" y="31842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56"/>
              <p:cNvSpPr txBox="1"/>
              <p:nvPr/>
            </p:nvSpPr>
            <p:spPr>
              <a:xfrm>
                <a:off x="5963050" y="2618788"/>
                <a:ext cx="688500" cy="1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US" sz="19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</a:t>
                </a:r>
                <a:endParaRPr b="0" i="0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747" name="Google Shape;747;p56"/>
          <p:cNvSpPr txBox="1"/>
          <p:nvPr/>
        </p:nvSpPr>
        <p:spPr>
          <a:xfrm>
            <a:off x="9744418" y="4196968"/>
            <a:ext cx="16431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8" name="Google Shape;748;p56"/>
          <p:cNvSpPr txBox="1"/>
          <p:nvPr/>
        </p:nvSpPr>
        <p:spPr>
          <a:xfrm>
            <a:off x="10520267" y="5643367"/>
            <a:ext cx="547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9" name="Google Shape;749;p56"/>
          <p:cNvGrpSpPr/>
          <p:nvPr/>
        </p:nvGrpSpPr>
        <p:grpSpPr>
          <a:xfrm>
            <a:off x="9286480" y="5969492"/>
            <a:ext cx="678766" cy="349575"/>
            <a:chOff x="6942288" y="3918851"/>
            <a:chExt cx="509087" cy="262188"/>
          </a:xfrm>
        </p:grpSpPr>
        <p:sp>
          <p:nvSpPr>
            <p:cNvPr id="750" name="Google Shape;750;p56"/>
            <p:cNvSpPr/>
            <p:nvPr/>
          </p:nvSpPr>
          <p:spPr>
            <a:xfrm>
              <a:off x="6942288" y="391885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7206575" y="3920039"/>
              <a:ext cx="2448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2" name="Google Shape;752;p56"/>
          <p:cNvSpPr txBox="1"/>
          <p:nvPr/>
        </p:nvSpPr>
        <p:spPr>
          <a:xfrm>
            <a:off x="8661236" y="462600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3" name="Google Shape;753;p56"/>
          <p:cNvSpPr txBox="1"/>
          <p:nvPr/>
        </p:nvSpPr>
        <p:spPr>
          <a:xfrm>
            <a:off x="9286476" y="5703375"/>
            <a:ext cx="704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54" name="Google Shape;754;p56"/>
          <p:cNvGrpSpPr/>
          <p:nvPr/>
        </p:nvGrpSpPr>
        <p:grpSpPr>
          <a:xfrm>
            <a:off x="11310293" y="4773279"/>
            <a:ext cx="685685" cy="295593"/>
            <a:chOff x="6546825" y="3449400"/>
            <a:chExt cx="489600" cy="221700"/>
          </a:xfrm>
        </p:grpSpPr>
        <p:sp>
          <p:nvSpPr>
            <p:cNvPr id="755" name="Google Shape;755;p56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56"/>
          <p:cNvSpPr txBox="1"/>
          <p:nvPr/>
        </p:nvSpPr>
        <p:spPr>
          <a:xfrm>
            <a:off x="11440284" y="4984167"/>
            <a:ext cx="652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8" name="Google Shape;758;p56"/>
          <p:cNvSpPr/>
          <p:nvPr/>
        </p:nvSpPr>
        <p:spPr>
          <a:xfrm>
            <a:off x="10313133" y="4685216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6"/>
          <p:cNvSpPr txBox="1"/>
          <p:nvPr/>
        </p:nvSpPr>
        <p:spPr>
          <a:xfrm>
            <a:off x="9216703" y="6354911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0" name="Google Shape;760;p56"/>
          <p:cNvGrpSpPr/>
          <p:nvPr/>
        </p:nvGrpSpPr>
        <p:grpSpPr>
          <a:xfrm>
            <a:off x="1854059" y="4689862"/>
            <a:ext cx="817877" cy="369020"/>
            <a:chOff x="769775" y="2822500"/>
            <a:chExt cx="489600" cy="221700"/>
          </a:xfrm>
        </p:grpSpPr>
        <p:sp>
          <p:nvSpPr>
            <p:cNvPr id="761" name="Google Shape;761;p56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6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56"/>
          <p:cNvGrpSpPr/>
          <p:nvPr/>
        </p:nvGrpSpPr>
        <p:grpSpPr>
          <a:xfrm>
            <a:off x="1854059" y="5058906"/>
            <a:ext cx="817877" cy="369020"/>
            <a:chOff x="769775" y="2822500"/>
            <a:chExt cx="489600" cy="221700"/>
          </a:xfrm>
        </p:grpSpPr>
        <p:sp>
          <p:nvSpPr>
            <p:cNvPr id="764" name="Google Shape;764;p56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6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56"/>
          <p:cNvGrpSpPr/>
          <p:nvPr/>
        </p:nvGrpSpPr>
        <p:grpSpPr>
          <a:xfrm>
            <a:off x="1854059" y="5427950"/>
            <a:ext cx="817877" cy="369020"/>
            <a:chOff x="769775" y="2822500"/>
            <a:chExt cx="489600" cy="221700"/>
          </a:xfrm>
        </p:grpSpPr>
        <p:sp>
          <p:nvSpPr>
            <p:cNvPr id="767" name="Google Shape;767;p56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6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9" name="Google Shape;769;p56"/>
          <p:cNvSpPr txBox="1"/>
          <p:nvPr/>
        </p:nvSpPr>
        <p:spPr>
          <a:xfrm>
            <a:off x="9834473" y="5437250"/>
            <a:ext cx="685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0" name="Google Shape;770;p56"/>
          <p:cNvSpPr/>
          <p:nvPr/>
        </p:nvSpPr>
        <p:spPr>
          <a:xfrm>
            <a:off x="4225668" y="1456167"/>
            <a:ext cx="7488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-US" sz="1600">
                <a:solidFill>
                  <a:schemeClr val="dk1"/>
                </a:solidFill>
              </a:rPr>
              <a:t>22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771" name="Google Shape;771;p56"/>
          <p:cNvGrpSpPr/>
          <p:nvPr/>
        </p:nvGrpSpPr>
        <p:grpSpPr>
          <a:xfrm>
            <a:off x="1854059" y="5784884"/>
            <a:ext cx="817877" cy="369020"/>
            <a:chOff x="769775" y="2822500"/>
            <a:chExt cx="489600" cy="221700"/>
          </a:xfrm>
        </p:grpSpPr>
        <p:sp>
          <p:nvSpPr>
            <p:cNvPr id="772" name="Google Shape;772;p56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6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4" name="Google Shape;774;p56"/>
          <p:cNvSpPr/>
          <p:nvPr/>
        </p:nvSpPr>
        <p:spPr>
          <a:xfrm>
            <a:off x="4226100" y="2856367"/>
            <a:ext cx="7491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-US" sz="1600">
                <a:solidFill>
                  <a:schemeClr val="dk1"/>
                </a:solidFill>
              </a:rPr>
              <a:t>42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775" name="Google Shape;775;p56"/>
          <p:cNvSpPr/>
          <p:nvPr/>
        </p:nvSpPr>
        <p:spPr>
          <a:xfrm>
            <a:off x="5058600" y="4067367"/>
            <a:ext cx="2542500" cy="2452800"/>
          </a:xfrm>
          <a:prstGeom prst="roundRect">
            <a:avLst>
              <a:gd fmla="val 16667" name="adj"/>
            </a:avLst>
          </a:prstGeom>
          <a:solidFill>
            <a:srgbClr val="FFD966">
              <a:alpha val="1765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6" name="Google Shape;776;p56"/>
          <p:cNvGrpSpPr/>
          <p:nvPr/>
        </p:nvGrpSpPr>
        <p:grpSpPr>
          <a:xfrm>
            <a:off x="6539871" y="5351350"/>
            <a:ext cx="652784" cy="295593"/>
            <a:chOff x="4761450" y="2839800"/>
            <a:chExt cx="489600" cy="221700"/>
          </a:xfrm>
        </p:grpSpPr>
        <p:sp>
          <p:nvSpPr>
            <p:cNvPr id="777" name="Google Shape;777;p56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6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9" name="Google Shape;779;p56"/>
          <p:cNvSpPr/>
          <p:nvPr/>
        </p:nvSpPr>
        <p:spPr>
          <a:xfrm>
            <a:off x="5737050" y="4987034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56"/>
          <p:cNvSpPr/>
          <p:nvPr/>
        </p:nvSpPr>
        <p:spPr>
          <a:xfrm>
            <a:off x="5410650" y="46914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56"/>
          <p:cNvSpPr/>
          <p:nvPr/>
        </p:nvSpPr>
        <p:spPr>
          <a:xfrm>
            <a:off x="5737050" y="46914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6"/>
          <p:cNvSpPr/>
          <p:nvPr/>
        </p:nvSpPr>
        <p:spPr>
          <a:xfrm>
            <a:off x="5410650" y="49870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6"/>
          <p:cNvSpPr/>
          <p:nvPr/>
        </p:nvSpPr>
        <p:spPr>
          <a:xfrm>
            <a:off x="5410650" y="5680567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6"/>
          <p:cNvSpPr txBox="1"/>
          <p:nvPr/>
        </p:nvSpPr>
        <p:spPr>
          <a:xfrm>
            <a:off x="5512250" y="4199966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5" name="Google Shape;785;p56"/>
          <p:cNvSpPr txBox="1"/>
          <p:nvPr/>
        </p:nvSpPr>
        <p:spPr>
          <a:xfrm>
            <a:off x="6821914" y="5589834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786;p56"/>
          <p:cNvSpPr/>
          <p:nvPr/>
        </p:nvSpPr>
        <p:spPr>
          <a:xfrm>
            <a:off x="5737017" y="5680567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6"/>
          <p:cNvSpPr txBox="1"/>
          <p:nvPr/>
        </p:nvSpPr>
        <p:spPr>
          <a:xfrm>
            <a:off x="5451912" y="6150419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8" name="Google Shape;788;p56"/>
          <p:cNvSpPr txBox="1"/>
          <p:nvPr/>
        </p:nvSpPr>
        <p:spPr>
          <a:xfrm>
            <a:off x="4780689" y="4705472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9" name="Google Shape;789;p56"/>
          <p:cNvSpPr txBox="1"/>
          <p:nvPr/>
        </p:nvSpPr>
        <p:spPr>
          <a:xfrm>
            <a:off x="5441236" y="5376791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0" name="Google Shape;790;p56"/>
          <p:cNvSpPr txBox="1"/>
          <p:nvPr/>
        </p:nvSpPr>
        <p:spPr>
          <a:xfrm>
            <a:off x="5944384" y="537680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1" name="Google Shape;791;p56"/>
          <p:cNvSpPr txBox="1"/>
          <p:nvPr/>
        </p:nvSpPr>
        <p:spPr>
          <a:xfrm>
            <a:off x="6046450" y="4275888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2" name="Google Shape;792;p56"/>
          <p:cNvSpPr/>
          <p:nvPr/>
        </p:nvSpPr>
        <p:spPr>
          <a:xfrm>
            <a:off x="6843300" y="4708316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3" name="Google Shape;793;p56"/>
          <p:cNvGrpSpPr/>
          <p:nvPr/>
        </p:nvGrpSpPr>
        <p:grpSpPr>
          <a:xfrm>
            <a:off x="8901637" y="606003"/>
            <a:ext cx="2392043" cy="1690799"/>
            <a:chOff x="7243419" y="599600"/>
            <a:chExt cx="1468863" cy="1268131"/>
          </a:xfrm>
        </p:grpSpPr>
        <p:sp>
          <p:nvSpPr>
            <p:cNvPr id="794" name="Google Shape;794;p56"/>
            <p:cNvSpPr/>
            <p:nvPr/>
          </p:nvSpPr>
          <p:spPr>
            <a:xfrm>
              <a:off x="7243427" y="5996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/>
                <a:t>D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6"/>
            <p:cNvSpPr/>
            <p:nvPr/>
          </p:nvSpPr>
          <p:spPr>
            <a:xfrm>
              <a:off x="7243419" y="11819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/>
                <a:t>D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6"/>
            <p:cNvSpPr/>
            <p:nvPr/>
          </p:nvSpPr>
          <p:spPr>
            <a:xfrm>
              <a:off x="8311182" y="734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/>
                <a:t>Q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6"/>
            <p:cNvSpPr/>
            <p:nvPr/>
          </p:nvSpPr>
          <p:spPr>
            <a:xfrm>
              <a:off x="8311125" y="1468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/>
                <a:t>Q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8" name="Google Shape;798;p56"/>
            <p:cNvCxnSpPr>
              <a:stCxn id="794" idx="6"/>
              <a:endCxn id="796" idx="2"/>
            </p:cNvCxnSpPr>
            <p:nvPr/>
          </p:nvCxnSpPr>
          <p:spPr>
            <a:xfrm>
              <a:off x="7644527" y="799100"/>
              <a:ext cx="666600" cy="13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99" name="Google Shape;799;p56"/>
            <p:cNvCxnSpPr>
              <a:stCxn id="794" idx="6"/>
              <a:endCxn id="797" idx="2"/>
            </p:cNvCxnSpPr>
            <p:nvPr/>
          </p:nvCxnSpPr>
          <p:spPr>
            <a:xfrm>
              <a:off x="7644527" y="799100"/>
              <a:ext cx="666600" cy="86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0" name="Google Shape;800;p56"/>
            <p:cNvCxnSpPr>
              <a:stCxn id="795" idx="6"/>
              <a:endCxn id="796" idx="2"/>
            </p:cNvCxnSpPr>
            <p:nvPr/>
          </p:nvCxnSpPr>
          <p:spPr>
            <a:xfrm flipH="1" rot="10800000">
              <a:off x="7644519" y="933533"/>
              <a:ext cx="666600" cy="447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1" name="Google Shape;801;p56"/>
            <p:cNvCxnSpPr>
              <a:stCxn id="795" idx="6"/>
              <a:endCxn id="797" idx="2"/>
            </p:cNvCxnSpPr>
            <p:nvPr/>
          </p:nvCxnSpPr>
          <p:spPr>
            <a:xfrm>
              <a:off x="7644519" y="1381433"/>
              <a:ext cx="666600" cy="28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802" name="Google Shape;802;p56"/>
          <p:cNvSpPr txBox="1"/>
          <p:nvPr/>
        </p:nvSpPr>
        <p:spPr>
          <a:xfrm>
            <a:off x="4982650" y="3550900"/>
            <a:ext cx="3014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dense hidden layer (D)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3" name="Google Shape;803;p56"/>
          <p:cNvSpPr txBox="1"/>
          <p:nvPr/>
        </p:nvSpPr>
        <p:spPr>
          <a:xfrm>
            <a:off x="8952133" y="3539867"/>
            <a:ext cx="26331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output layer (Q)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4" name="Google Shape;804;p56"/>
          <p:cNvSpPr txBox="1"/>
          <p:nvPr/>
        </p:nvSpPr>
        <p:spPr>
          <a:xfrm>
            <a:off x="215400" y="4199233"/>
            <a:ext cx="12009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this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delightful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movie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got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laughs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5" name="Google Shape;805;p56"/>
          <p:cNvSpPr txBox="1"/>
          <p:nvPr/>
        </p:nvSpPr>
        <p:spPr>
          <a:xfrm>
            <a:off x="1498733" y="3174431"/>
            <a:ext cx="17037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Word embeddings (X)</a:t>
            </a:r>
            <a:endParaRPr b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6" name="Google Shape;806;p56"/>
          <p:cNvSpPr/>
          <p:nvPr/>
        </p:nvSpPr>
        <p:spPr>
          <a:xfrm>
            <a:off x="3608667" y="1245400"/>
            <a:ext cx="7491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-US" sz="1600"/>
              <a:t>2</a:t>
            </a:r>
            <a:r>
              <a:rPr b="1" baseline="-25000" i="0" lang="en-US" sz="1600" u="none" cap="none" strike="noStrike">
                <a:solidFill>
                  <a:srgbClr val="000000"/>
                </a:solidFill>
              </a:rPr>
              <a:t>1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807" name="Google Shape;807;p56"/>
          <p:cNvSpPr/>
          <p:nvPr/>
        </p:nvSpPr>
        <p:spPr>
          <a:xfrm>
            <a:off x="3608667" y="2667800"/>
            <a:ext cx="7491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-US" sz="1600"/>
              <a:t>4</a:t>
            </a:r>
            <a:r>
              <a:rPr b="1" baseline="-25000" i="0" lang="en-US" sz="1600" u="none" cap="none" strike="noStrike">
                <a:solidFill>
                  <a:srgbClr val="000000"/>
                </a:solidFill>
              </a:rPr>
              <a:t>1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808" name="Google Shape;808;p56"/>
          <p:cNvSpPr/>
          <p:nvPr/>
        </p:nvSpPr>
        <p:spPr>
          <a:xfrm>
            <a:off x="4218368" y="635800"/>
            <a:ext cx="7488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i="0" lang="en-US" sz="1600" u="none" cap="none" strike="noStrike">
                <a:solidFill>
                  <a:srgbClr val="000000"/>
                </a:solidFill>
              </a:rPr>
              <a:t>1</a:t>
            </a:r>
            <a:r>
              <a:rPr b="1" baseline="-25000" lang="en-US" sz="1600"/>
              <a:t>2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809" name="Google Shape;809;p56"/>
          <p:cNvSpPr/>
          <p:nvPr/>
        </p:nvSpPr>
        <p:spPr>
          <a:xfrm>
            <a:off x="4218367" y="2162067"/>
            <a:ext cx="7488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-US" sz="1600">
                <a:solidFill>
                  <a:schemeClr val="dk1"/>
                </a:solidFill>
              </a:rPr>
              <a:t>32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810" name="Google Shape;810;p56"/>
          <p:cNvGrpSpPr/>
          <p:nvPr/>
        </p:nvGrpSpPr>
        <p:grpSpPr>
          <a:xfrm>
            <a:off x="4001025" y="4789462"/>
            <a:ext cx="817877" cy="369020"/>
            <a:chOff x="769775" y="2822500"/>
            <a:chExt cx="489600" cy="221700"/>
          </a:xfrm>
        </p:grpSpPr>
        <p:sp>
          <p:nvSpPr>
            <p:cNvPr id="811" name="Google Shape;811;p56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13" name="Google Shape;813;p56"/>
          <p:cNvCxnSpPr/>
          <p:nvPr/>
        </p:nvCxnSpPr>
        <p:spPr>
          <a:xfrm flipH="1" rot="10800000">
            <a:off x="2455232" y="4973800"/>
            <a:ext cx="918000" cy="9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p56"/>
          <p:cNvCxnSpPr/>
          <p:nvPr/>
        </p:nvCxnSpPr>
        <p:spPr>
          <a:xfrm flipH="1" rot="10800000">
            <a:off x="2455232" y="4974163"/>
            <a:ext cx="91800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p56"/>
          <p:cNvCxnSpPr/>
          <p:nvPr/>
        </p:nvCxnSpPr>
        <p:spPr>
          <a:xfrm flipH="1" rot="10800000">
            <a:off x="2455232" y="4973817"/>
            <a:ext cx="918000" cy="2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6" name="Google Shape;816;p56"/>
          <p:cNvCxnSpPr/>
          <p:nvPr/>
        </p:nvCxnSpPr>
        <p:spPr>
          <a:xfrm>
            <a:off x="2455232" y="4874470"/>
            <a:ext cx="918000" cy="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7" name="Google Shape;817;p56"/>
          <p:cNvCxnSpPr/>
          <p:nvPr/>
        </p:nvCxnSpPr>
        <p:spPr>
          <a:xfrm>
            <a:off x="2455232" y="4517533"/>
            <a:ext cx="918000" cy="4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8" name="Google Shape;818;p56"/>
          <p:cNvSpPr txBox="1"/>
          <p:nvPr/>
        </p:nvSpPr>
        <p:spPr>
          <a:xfrm>
            <a:off x="2950667" y="3855700"/>
            <a:ext cx="1451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averaging layer (A)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56"/>
          <p:cNvSpPr/>
          <p:nvPr/>
        </p:nvSpPr>
        <p:spPr>
          <a:xfrm>
            <a:off x="6250267" y="1143800"/>
            <a:ext cx="749100" cy="531900"/>
          </a:xfrm>
          <a:prstGeom prst="flowChartConnector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600"/>
              <a:t>A</a:t>
            </a:r>
            <a:r>
              <a:rPr b="1" baseline="-25000" i="0" lang="en-US" sz="1600" u="none" cap="none" strike="noStrike">
                <a:solidFill>
                  <a:srgbClr val="000000"/>
                </a:solidFill>
              </a:rPr>
              <a:t>1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820" name="Google Shape;820;p56"/>
          <p:cNvSpPr/>
          <p:nvPr/>
        </p:nvSpPr>
        <p:spPr>
          <a:xfrm>
            <a:off x="6656768" y="1550200"/>
            <a:ext cx="748800" cy="531900"/>
          </a:xfrm>
          <a:prstGeom prst="flowChartConnector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-US" sz="1600"/>
              <a:t>A</a:t>
            </a:r>
            <a:r>
              <a:rPr b="1" baseline="-25000" lang="en-US" sz="1600"/>
              <a:t>2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821" name="Google Shape;821;p56"/>
          <p:cNvCxnSpPr>
            <a:stCxn id="774" idx="6"/>
            <a:endCxn id="820" idx="2"/>
          </p:cNvCxnSpPr>
          <p:nvPr/>
        </p:nvCxnSpPr>
        <p:spPr>
          <a:xfrm flipH="1" rot="10800000">
            <a:off x="4975200" y="1816117"/>
            <a:ext cx="1681500" cy="13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2" name="Google Shape;822;p56"/>
          <p:cNvCxnSpPr>
            <a:stCxn id="809" idx="6"/>
            <a:endCxn id="820" idx="2"/>
          </p:cNvCxnSpPr>
          <p:nvPr/>
        </p:nvCxnSpPr>
        <p:spPr>
          <a:xfrm flipH="1" rot="10800000">
            <a:off x="4967167" y="1816017"/>
            <a:ext cx="168960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3" name="Google Shape;823;p56"/>
          <p:cNvCxnSpPr>
            <a:stCxn id="770" idx="6"/>
            <a:endCxn id="820" idx="2"/>
          </p:cNvCxnSpPr>
          <p:nvPr/>
        </p:nvCxnSpPr>
        <p:spPr>
          <a:xfrm>
            <a:off x="4974468" y="1722117"/>
            <a:ext cx="1682400" cy="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4" name="Google Shape;824;p56"/>
          <p:cNvCxnSpPr>
            <a:stCxn id="808" idx="6"/>
            <a:endCxn id="820" idx="2"/>
          </p:cNvCxnSpPr>
          <p:nvPr/>
        </p:nvCxnSpPr>
        <p:spPr>
          <a:xfrm>
            <a:off x="4967168" y="901750"/>
            <a:ext cx="16896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5" name="Google Shape;825;p56"/>
          <p:cNvSpPr/>
          <p:nvPr/>
        </p:nvSpPr>
        <p:spPr>
          <a:xfrm>
            <a:off x="3608667" y="432600"/>
            <a:ext cx="7491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i="0" lang="en-US" sz="1600" u="none" cap="none" strike="noStrike">
                <a:solidFill>
                  <a:srgbClr val="000000"/>
                </a:solidFill>
              </a:rPr>
              <a:t>11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826" name="Google Shape;826;p56"/>
          <p:cNvSpPr/>
          <p:nvPr/>
        </p:nvSpPr>
        <p:spPr>
          <a:xfrm>
            <a:off x="3608667" y="1956600"/>
            <a:ext cx="7491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-US" sz="1600"/>
              <a:t>3</a:t>
            </a:r>
            <a:r>
              <a:rPr b="1" baseline="-25000" i="0" lang="en-US" sz="1600" u="none" cap="none" strike="noStrike">
                <a:solidFill>
                  <a:srgbClr val="000000"/>
                </a:solidFill>
              </a:rPr>
              <a:t>1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827" name="Google Shape;827;p56"/>
          <p:cNvCxnSpPr>
            <a:stCxn id="825" idx="6"/>
            <a:endCxn id="819" idx="2"/>
          </p:cNvCxnSpPr>
          <p:nvPr/>
        </p:nvCxnSpPr>
        <p:spPr>
          <a:xfrm>
            <a:off x="4357767" y="698550"/>
            <a:ext cx="1892400" cy="7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56"/>
          <p:cNvCxnSpPr>
            <a:stCxn id="806" idx="6"/>
            <a:endCxn id="819" idx="2"/>
          </p:cNvCxnSpPr>
          <p:nvPr/>
        </p:nvCxnSpPr>
        <p:spPr>
          <a:xfrm flipH="1" rot="10800000">
            <a:off x="4357767" y="1409650"/>
            <a:ext cx="1892400" cy="1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9" name="Google Shape;829;p56"/>
          <p:cNvCxnSpPr>
            <a:stCxn id="826" idx="6"/>
            <a:endCxn id="819" idx="2"/>
          </p:cNvCxnSpPr>
          <p:nvPr/>
        </p:nvCxnSpPr>
        <p:spPr>
          <a:xfrm flipH="1" rot="10800000">
            <a:off x="4357767" y="1409850"/>
            <a:ext cx="1892400" cy="8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0" name="Google Shape;830;p56"/>
          <p:cNvCxnSpPr>
            <a:stCxn id="807" idx="6"/>
            <a:endCxn id="819" idx="2"/>
          </p:cNvCxnSpPr>
          <p:nvPr/>
        </p:nvCxnSpPr>
        <p:spPr>
          <a:xfrm flipH="1" rot="10800000">
            <a:off x="4357767" y="1409750"/>
            <a:ext cx="1892400" cy="15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56"/>
          <p:cNvCxnSpPr>
            <a:stCxn id="819" idx="6"/>
            <a:endCxn id="794" idx="2"/>
          </p:cNvCxnSpPr>
          <p:nvPr/>
        </p:nvCxnSpPr>
        <p:spPr>
          <a:xfrm flipH="1" rot="10800000">
            <a:off x="6999367" y="871850"/>
            <a:ext cx="1902300" cy="5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56"/>
          <p:cNvCxnSpPr>
            <a:stCxn id="819" idx="6"/>
            <a:endCxn id="795" idx="2"/>
          </p:cNvCxnSpPr>
          <p:nvPr/>
        </p:nvCxnSpPr>
        <p:spPr>
          <a:xfrm>
            <a:off x="6999367" y="1409750"/>
            <a:ext cx="1902300" cy="2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56"/>
          <p:cNvCxnSpPr>
            <a:stCxn id="820" idx="6"/>
            <a:endCxn id="794" idx="2"/>
          </p:cNvCxnSpPr>
          <p:nvPr/>
        </p:nvCxnSpPr>
        <p:spPr>
          <a:xfrm flipH="1" rot="10800000">
            <a:off x="7405568" y="872050"/>
            <a:ext cx="1496100" cy="9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56"/>
          <p:cNvCxnSpPr>
            <a:stCxn id="820" idx="6"/>
            <a:endCxn id="795" idx="2"/>
          </p:cNvCxnSpPr>
          <p:nvPr/>
        </p:nvCxnSpPr>
        <p:spPr>
          <a:xfrm flipH="1" rot="10800000">
            <a:off x="7405568" y="1648450"/>
            <a:ext cx="1496100" cy="1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5" name="Google Shape;835;p56"/>
          <p:cNvCxnSpPr/>
          <p:nvPr/>
        </p:nvCxnSpPr>
        <p:spPr>
          <a:xfrm flipH="1" rot="10800000">
            <a:off x="1409700" y="4512167"/>
            <a:ext cx="463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6" name="Google Shape;836;p56"/>
          <p:cNvCxnSpPr/>
          <p:nvPr/>
        </p:nvCxnSpPr>
        <p:spPr>
          <a:xfrm flipH="1" rot="10800000">
            <a:off x="1409700" y="4879217"/>
            <a:ext cx="463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7" name="Google Shape;837;p56"/>
          <p:cNvCxnSpPr/>
          <p:nvPr/>
        </p:nvCxnSpPr>
        <p:spPr>
          <a:xfrm flipH="1" rot="10800000">
            <a:off x="1409700" y="5234200"/>
            <a:ext cx="463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8" name="Google Shape;838;p56"/>
          <p:cNvCxnSpPr/>
          <p:nvPr/>
        </p:nvCxnSpPr>
        <p:spPr>
          <a:xfrm flipH="1" rot="10800000">
            <a:off x="1409700" y="5605200"/>
            <a:ext cx="463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9" name="Google Shape;839;p56"/>
          <p:cNvCxnSpPr/>
          <p:nvPr/>
        </p:nvCxnSpPr>
        <p:spPr>
          <a:xfrm flipH="1" rot="10800000">
            <a:off x="1409700" y="5988300"/>
            <a:ext cx="463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0" name="Google Shape;840;p56"/>
          <p:cNvSpPr/>
          <p:nvPr/>
        </p:nvSpPr>
        <p:spPr>
          <a:xfrm>
            <a:off x="8901878" y="2195267"/>
            <a:ext cx="653100" cy="531900"/>
          </a:xfrm>
          <a:prstGeom prst="flowChartConnector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/>
              <a:t>D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1" name="Google Shape;841;p56"/>
          <p:cNvCxnSpPr>
            <a:stCxn id="820" idx="6"/>
            <a:endCxn id="840" idx="2"/>
          </p:cNvCxnSpPr>
          <p:nvPr/>
        </p:nvCxnSpPr>
        <p:spPr>
          <a:xfrm>
            <a:off x="7405568" y="1816150"/>
            <a:ext cx="1496400" cy="6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56"/>
          <p:cNvCxnSpPr>
            <a:stCxn id="840" idx="6"/>
            <a:endCxn id="796" idx="2"/>
          </p:cNvCxnSpPr>
          <p:nvPr/>
        </p:nvCxnSpPr>
        <p:spPr>
          <a:xfrm flipH="1" rot="10800000">
            <a:off x="9554978" y="1051217"/>
            <a:ext cx="1085400" cy="14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56"/>
          <p:cNvCxnSpPr>
            <a:stCxn id="840" idx="6"/>
            <a:endCxn id="797" idx="2"/>
          </p:cNvCxnSpPr>
          <p:nvPr/>
        </p:nvCxnSpPr>
        <p:spPr>
          <a:xfrm flipH="1" rot="10800000">
            <a:off x="9554978" y="2030717"/>
            <a:ext cx="108540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56"/>
          <p:cNvCxnSpPr>
            <a:stCxn id="819" idx="6"/>
            <a:endCxn id="840" idx="2"/>
          </p:cNvCxnSpPr>
          <p:nvPr/>
        </p:nvCxnSpPr>
        <p:spPr>
          <a:xfrm>
            <a:off x="6999367" y="1409750"/>
            <a:ext cx="1902600" cy="10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5" name="Google Shape;845;p56"/>
          <p:cNvSpPr/>
          <p:nvPr/>
        </p:nvSpPr>
        <p:spPr>
          <a:xfrm>
            <a:off x="6062416" y="4987034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6"/>
          <p:cNvSpPr/>
          <p:nvPr/>
        </p:nvSpPr>
        <p:spPr>
          <a:xfrm>
            <a:off x="6062416" y="46914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6"/>
          <p:cNvSpPr/>
          <p:nvPr/>
        </p:nvSpPr>
        <p:spPr>
          <a:xfrm>
            <a:off x="6063417" y="5680567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6"/>
          <p:cNvSpPr/>
          <p:nvPr/>
        </p:nvSpPr>
        <p:spPr>
          <a:xfrm>
            <a:off x="7195913" y="5351445"/>
            <a:ext cx="326400" cy="29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6"/>
          <p:cNvSpPr/>
          <p:nvPr/>
        </p:nvSpPr>
        <p:spPr>
          <a:xfrm>
            <a:off x="8439758" y="4826259"/>
            <a:ext cx="326400" cy="295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0" name="Google Shape;850;p56"/>
          <p:cNvCxnSpPr>
            <a:stCxn id="728" idx="3"/>
            <a:endCxn id="811" idx="1"/>
          </p:cNvCxnSpPr>
          <p:nvPr/>
        </p:nvCxnSpPr>
        <p:spPr>
          <a:xfrm flipH="1" rot="10800000">
            <a:off x="3629800" y="4973983"/>
            <a:ext cx="371100" cy="1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" name="Google Shape;851;p56"/>
          <p:cNvSpPr/>
          <p:nvPr/>
        </p:nvSpPr>
        <p:spPr>
          <a:xfrm>
            <a:off x="9286474" y="5325141"/>
            <a:ext cx="352500" cy="348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6"/>
          <p:cNvSpPr/>
          <p:nvPr/>
        </p:nvSpPr>
        <p:spPr>
          <a:xfrm>
            <a:off x="9638974" y="5325154"/>
            <a:ext cx="352500" cy="348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7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Let’s Build This!</a:t>
            </a:r>
            <a:endParaRPr/>
          </a:p>
        </p:txBody>
      </p:sp>
      <p:sp>
        <p:nvSpPr>
          <p:cNvPr id="859" name="Google Shape;859;p57"/>
          <p:cNvSpPr txBox="1"/>
          <p:nvPr>
            <p:ph idx="1" type="body"/>
          </p:nvPr>
        </p:nvSpPr>
        <p:spPr>
          <a:xfrm>
            <a:off x="609600" y="2895601"/>
            <a:ext cx="109728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This Week</a:t>
            </a:r>
            <a:endParaRPr/>
          </a:p>
        </p:txBody>
      </p:sp>
      <p:sp>
        <p:nvSpPr>
          <p:cNvPr id="175" name="Google Shape;175;p40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Goals</a:t>
            </a:r>
            <a:endParaRPr/>
          </a:p>
          <a:p>
            <a:pPr indent="-355600" lvl="0" marL="355600" rtl="0" algn="l">
              <a:spcBef>
                <a:spcPts val="13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Understand how to perform classification at the sentence level</a:t>
            </a:r>
            <a:endParaRPr/>
          </a:p>
          <a:p>
            <a:pPr indent="-355600" lvl="0" marL="355600" rtl="0" algn="l">
              <a:spcBef>
                <a:spcPts val="13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Understand how to represent words in a neural network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8"/>
          <p:cNvSpPr txBox="1"/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Convolutional Neural Networks</a:t>
            </a:r>
            <a:endParaRPr/>
          </a:p>
        </p:txBody>
      </p:sp>
      <p:sp>
        <p:nvSpPr>
          <p:cNvPr id="865" name="Google Shape;865;p58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r>
              <a:rPr lang="en-US"/>
              <a:t>Classification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9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CNN Intuition</a:t>
            </a:r>
            <a:endParaRPr/>
          </a:p>
        </p:txBody>
      </p:sp>
      <p:sp>
        <p:nvSpPr>
          <p:cNvPr id="871" name="Google Shape;871;p59"/>
          <p:cNvSpPr txBox="1"/>
          <p:nvPr>
            <p:ph idx="1" type="body"/>
          </p:nvPr>
        </p:nvSpPr>
        <p:spPr>
          <a:xfrm>
            <a:off x="6324600" y="1600200"/>
            <a:ext cx="5257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Discussion Points</a:t>
            </a:r>
            <a:endParaRPr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What are those 4 boxes? </a:t>
            </a:r>
            <a:endParaRPr sz="2600"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‘Why’ are there 4 of them? </a:t>
            </a:r>
            <a:endParaRPr sz="2600"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How should their actual number be chosen? </a:t>
            </a:r>
            <a:endParaRPr sz="2600"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How we choose the sizes? In fact, what are the dimensions?</a:t>
            </a:r>
            <a:endParaRPr sz="2600"/>
          </a:p>
        </p:txBody>
      </p:sp>
      <p:pic>
        <p:nvPicPr>
          <p:cNvPr id="872" name="Google Shape;872;p59"/>
          <p:cNvPicPr preferRelativeResize="0"/>
          <p:nvPr/>
        </p:nvPicPr>
        <p:blipFill rotWithShape="1">
          <a:blip r:embed="rId3">
            <a:alphaModFix/>
          </a:blip>
          <a:srcRect b="22704" l="30326" r="5757" t="16327"/>
          <a:stretch/>
        </p:blipFill>
        <p:spPr>
          <a:xfrm>
            <a:off x="371593" y="1600200"/>
            <a:ext cx="5495806" cy="32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59"/>
          <p:cNvSpPr/>
          <p:nvPr/>
        </p:nvSpPr>
        <p:spPr>
          <a:xfrm>
            <a:off x="773797" y="2584632"/>
            <a:ext cx="983400" cy="6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59"/>
          <p:cNvSpPr/>
          <p:nvPr/>
        </p:nvSpPr>
        <p:spPr>
          <a:xfrm>
            <a:off x="824536" y="2538730"/>
            <a:ext cx="983400" cy="6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9"/>
          <p:cNvSpPr/>
          <p:nvPr/>
        </p:nvSpPr>
        <p:spPr>
          <a:xfrm>
            <a:off x="886864" y="2496205"/>
            <a:ext cx="983400" cy="6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9"/>
          <p:cNvSpPr/>
          <p:nvPr/>
        </p:nvSpPr>
        <p:spPr>
          <a:xfrm>
            <a:off x="939567" y="2438400"/>
            <a:ext cx="983400" cy="6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0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CNN Intuition</a:t>
            </a:r>
            <a:endParaRPr sz="3600"/>
          </a:p>
        </p:txBody>
      </p:sp>
      <p:sp>
        <p:nvSpPr>
          <p:cNvPr id="882" name="Google Shape;882;p60"/>
          <p:cNvSpPr txBox="1"/>
          <p:nvPr>
            <p:ph idx="1" type="body"/>
          </p:nvPr>
        </p:nvSpPr>
        <p:spPr>
          <a:xfrm>
            <a:off x="6324600" y="1600200"/>
            <a:ext cx="5257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Discussion Points</a:t>
            </a:r>
            <a:endParaRPr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What is </a:t>
            </a:r>
            <a:r>
              <a:rPr b="1" i="1" lang="en-US" sz="2600"/>
              <a:t>s</a:t>
            </a:r>
            <a:r>
              <a:rPr lang="en-US" sz="2600"/>
              <a:t>? </a:t>
            </a:r>
            <a:endParaRPr sz="2600"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How does </a:t>
            </a:r>
            <a:r>
              <a:rPr b="1" i="1" lang="en-US" sz="2600"/>
              <a:t>s</a:t>
            </a:r>
            <a:r>
              <a:rPr lang="en-US" sz="2600"/>
              <a:t> affect the feature map size?  </a:t>
            </a:r>
            <a:endParaRPr sz="2600"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Intuitively, how could we think about setting </a:t>
            </a:r>
            <a:r>
              <a:rPr b="1" i="1" lang="en-US" sz="2600"/>
              <a:t>s</a:t>
            </a:r>
            <a:r>
              <a:rPr lang="en-US" sz="2600"/>
              <a:t>?</a:t>
            </a:r>
            <a:endParaRPr sz="2600"/>
          </a:p>
        </p:txBody>
      </p:sp>
      <p:pic>
        <p:nvPicPr>
          <p:cNvPr id="883" name="Google Shape;883;p60"/>
          <p:cNvPicPr preferRelativeResize="0"/>
          <p:nvPr/>
        </p:nvPicPr>
        <p:blipFill rotWithShape="1">
          <a:blip r:embed="rId3">
            <a:alphaModFix/>
          </a:blip>
          <a:srcRect b="22704" l="30326" r="5757" t="16327"/>
          <a:stretch/>
        </p:blipFill>
        <p:spPr>
          <a:xfrm>
            <a:off x="371593" y="1600200"/>
            <a:ext cx="5495806" cy="32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0"/>
          <p:cNvSpPr/>
          <p:nvPr/>
        </p:nvSpPr>
        <p:spPr>
          <a:xfrm>
            <a:off x="1688197" y="2584632"/>
            <a:ext cx="983400" cy="6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0"/>
          <p:cNvSpPr/>
          <p:nvPr/>
        </p:nvSpPr>
        <p:spPr>
          <a:xfrm>
            <a:off x="1738936" y="2538730"/>
            <a:ext cx="983400" cy="6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1801264" y="2496205"/>
            <a:ext cx="983400" cy="6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0"/>
          <p:cNvSpPr/>
          <p:nvPr/>
        </p:nvSpPr>
        <p:spPr>
          <a:xfrm>
            <a:off x="1853967" y="2438400"/>
            <a:ext cx="983400" cy="6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8" name="Google Shape;888;p60"/>
          <p:cNvCxnSpPr/>
          <p:nvPr/>
        </p:nvCxnSpPr>
        <p:spPr>
          <a:xfrm>
            <a:off x="1087725" y="2860225"/>
            <a:ext cx="519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9" name="Google Shape;889;p60"/>
          <p:cNvSpPr txBox="1"/>
          <p:nvPr/>
        </p:nvSpPr>
        <p:spPr>
          <a:xfrm>
            <a:off x="1252825" y="2366425"/>
            <a:ext cx="2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1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Some Math: Convolutional Layer</a:t>
            </a:r>
            <a:endParaRPr/>
          </a:p>
        </p:txBody>
      </p:sp>
      <p:sp>
        <p:nvSpPr>
          <p:cNvPr id="895" name="Google Shape;895;p61"/>
          <p:cNvSpPr txBox="1"/>
          <p:nvPr/>
        </p:nvSpPr>
        <p:spPr>
          <a:xfrm>
            <a:off x="687386" y="2175006"/>
            <a:ext cx="1406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61"/>
          <p:cNvSpPr txBox="1"/>
          <p:nvPr/>
        </p:nvSpPr>
        <p:spPr>
          <a:xfrm>
            <a:off x="104375" y="3936700"/>
            <a:ext cx="2065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 filter with kernel size 5: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61"/>
          <p:cNvSpPr txBox="1"/>
          <p:nvPr/>
        </p:nvSpPr>
        <p:spPr>
          <a:xfrm>
            <a:off x="157380" y="5531865"/>
            <a:ext cx="201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(output neurons):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8" name="Google Shape;898;p61"/>
          <p:cNvGraphicFramePr/>
          <p:nvPr/>
        </p:nvGraphicFramePr>
        <p:xfrm>
          <a:off x="2324100" y="1659576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{1BE1C3AB-6087-49EB-86D4-1408384D81E9}</a:tableStyleId>
              </a:tblPr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99" name="Google Shape;899;p61"/>
          <p:cNvCxnSpPr/>
          <p:nvPr/>
        </p:nvCxnSpPr>
        <p:spPr>
          <a:xfrm>
            <a:off x="4638675" y="4690752"/>
            <a:ext cx="0" cy="719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900" name="Google Shape;900;p61"/>
          <p:cNvGraphicFramePr/>
          <p:nvPr/>
        </p:nvGraphicFramePr>
        <p:xfrm>
          <a:off x="3352800" y="563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{70DA17F5-1BC1-47EA-A406-92EA0B7979A4}</a:tableStyleId>
              </a:tblPr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..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..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01" name="Google Shape;901;p61"/>
          <p:cNvCxnSpPr/>
          <p:nvPr/>
        </p:nvCxnSpPr>
        <p:spPr>
          <a:xfrm>
            <a:off x="3350125" y="4439400"/>
            <a:ext cx="2580000" cy="9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902" name="Google Shape;902;p61"/>
          <p:cNvSpPr txBox="1"/>
          <p:nvPr/>
        </p:nvSpPr>
        <p:spPr>
          <a:xfrm>
            <a:off x="3668925" y="4048500"/>
            <a:ext cx="19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1"/>
          <p:cNvSpPr txBox="1"/>
          <p:nvPr>
            <p:ph idx="4294967295" type="body"/>
          </p:nvPr>
        </p:nvSpPr>
        <p:spPr>
          <a:xfrm>
            <a:off x="6324600" y="3238750"/>
            <a:ext cx="52578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032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/>
              <a:t>Questions</a:t>
            </a:r>
            <a:endParaRPr sz="2300"/>
          </a:p>
          <a:p>
            <a:pPr indent="-2776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/>
              <a:t>What are the actual dimensions of the filter?</a:t>
            </a:r>
            <a:endParaRPr sz="1700"/>
          </a:p>
          <a:p>
            <a:pPr indent="-2776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How would I calculate </a:t>
            </a:r>
            <a:r>
              <a:rPr b="1" lang="en-US" sz="1700"/>
              <a:t>x</a:t>
            </a:r>
            <a:r>
              <a:rPr lang="en-US" sz="1700"/>
              <a:t>? </a:t>
            </a:r>
            <a:endParaRPr sz="1700"/>
          </a:p>
          <a:p>
            <a:pPr indent="-2776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What is the interpretation of </a:t>
            </a:r>
            <a:r>
              <a:rPr b="1" lang="en-US" sz="1700"/>
              <a:t>x</a:t>
            </a:r>
            <a:r>
              <a:rPr lang="en-US" sz="1700"/>
              <a:t>?</a:t>
            </a:r>
            <a:endParaRPr sz="1700"/>
          </a:p>
          <a:p>
            <a:pPr indent="-2776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What is the step size </a:t>
            </a:r>
            <a:r>
              <a:rPr i="1" lang="en-US" sz="1700"/>
              <a:t>s</a:t>
            </a:r>
            <a:r>
              <a:rPr lang="en-US" sz="1700"/>
              <a:t> in this picture?</a:t>
            </a:r>
            <a:endParaRPr sz="1700"/>
          </a:p>
          <a:p>
            <a:pPr indent="-2776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Is padding used? Wait… what is padding?!?</a:t>
            </a:r>
            <a:endParaRPr sz="1700"/>
          </a:p>
        </p:txBody>
      </p:sp>
      <p:cxnSp>
        <p:nvCxnSpPr>
          <p:cNvPr id="904" name="Google Shape;904;p61"/>
          <p:cNvCxnSpPr/>
          <p:nvPr/>
        </p:nvCxnSpPr>
        <p:spPr>
          <a:xfrm>
            <a:off x="4638675" y="3166752"/>
            <a:ext cx="0" cy="719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5" name="Google Shape;905;p61"/>
          <p:cNvSpPr txBox="1"/>
          <p:nvPr/>
        </p:nvSpPr>
        <p:spPr>
          <a:xfrm>
            <a:off x="2310750" y="40112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2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Some Math: Convolutional Layer</a:t>
            </a:r>
            <a:endParaRPr/>
          </a:p>
        </p:txBody>
      </p:sp>
      <p:sp>
        <p:nvSpPr>
          <p:cNvPr id="911" name="Google Shape;911;p62"/>
          <p:cNvSpPr txBox="1"/>
          <p:nvPr/>
        </p:nvSpPr>
        <p:spPr>
          <a:xfrm>
            <a:off x="763586" y="1717806"/>
            <a:ext cx="1406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values V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2"/>
          <p:cNvSpPr txBox="1"/>
          <p:nvPr/>
        </p:nvSpPr>
        <p:spPr>
          <a:xfrm>
            <a:off x="455610" y="3479491"/>
            <a:ext cx="1714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 with “kernel size 5”: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2"/>
          <p:cNvSpPr txBox="1"/>
          <p:nvPr/>
        </p:nvSpPr>
        <p:spPr>
          <a:xfrm>
            <a:off x="274636" y="4690753"/>
            <a:ext cx="1895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Dot product + Relu activation: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2"/>
          <p:cNvSpPr txBox="1"/>
          <p:nvPr/>
        </p:nvSpPr>
        <p:spPr>
          <a:xfrm>
            <a:off x="157380" y="5531865"/>
            <a:ext cx="201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(output neurons):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15" name="Google Shape;915;p62"/>
          <p:cNvGraphicFramePr/>
          <p:nvPr/>
        </p:nvGraphicFramePr>
        <p:xfrm>
          <a:off x="2324100" y="1659576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{1BE1C3AB-6087-49EB-86D4-1408384D81E9}</a:tableStyleId>
              </a:tblPr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16" name="Google Shape;916;p62"/>
          <p:cNvGraphicFramePr/>
          <p:nvPr/>
        </p:nvGraphicFramePr>
        <p:xfrm>
          <a:off x="3352800" y="3319152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{1BE1C3AB-6087-49EB-86D4-1408384D81E9}</a:tableStyleId>
              </a:tblPr>
              <a:tblGrid>
                <a:gridCol w="514350"/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17" name="Google Shape;917;p62"/>
          <p:cNvGrpSpPr/>
          <p:nvPr/>
        </p:nvGrpSpPr>
        <p:grpSpPr>
          <a:xfrm>
            <a:off x="4895944" y="3136780"/>
            <a:ext cx="3574469" cy="2395081"/>
            <a:chOff x="2998103" y="2993100"/>
            <a:chExt cx="5350200" cy="1599600"/>
          </a:xfrm>
        </p:grpSpPr>
        <p:cxnSp>
          <p:nvCxnSpPr>
            <p:cNvPr id="918" name="Google Shape;918;p62"/>
            <p:cNvCxnSpPr>
              <a:stCxn id="919" idx="1"/>
            </p:cNvCxnSpPr>
            <p:nvPr/>
          </p:nvCxnSpPr>
          <p:spPr>
            <a:xfrm flipH="1">
              <a:off x="2998103" y="3303000"/>
              <a:ext cx="2451000" cy="128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cxnSp>
          <p:nvCxnSpPr>
            <p:cNvPr id="920" name="Google Shape;920;p62"/>
            <p:cNvCxnSpPr>
              <a:stCxn id="919" idx="1"/>
            </p:cNvCxnSpPr>
            <p:nvPr/>
          </p:nvCxnSpPr>
          <p:spPr>
            <a:xfrm rot="10800000">
              <a:off x="4504403" y="2993100"/>
              <a:ext cx="944700" cy="30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919" name="Google Shape;919;p62"/>
            <p:cNvSpPr txBox="1"/>
            <p:nvPr/>
          </p:nvSpPr>
          <p:spPr>
            <a:xfrm>
              <a:off x="5449103" y="3105300"/>
              <a:ext cx="2899200" cy="3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Receptive field</a:t>
              </a: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for </a:t>
              </a:r>
              <a:r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</a:t>
              </a: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output neuron</a:t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21" name="Google Shape;921;p62"/>
          <p:cNvCxnSpPr/>
          <p:nvPr/>
        </p:nvCxnSpPr>
        <p:spPr>
          <a:xfrm>
            <a:off x="4638675" y="4690752"/>
            <a:ext cx="0" cy="719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922" name="Google Shape;922;p62"/>
          <p:cNvGraphicFramePr/>
          <p:nvPr/>
        </p:nvGraphicFramePr>
        <p:xfrm>
          <a:off x="3352800" y="563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{70DA17F5-1BC1-47EA-A406-92EA0B7979A4}</a:tableStyleId>
              </a:tblPr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..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..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x=4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3" name="Google Shape;923;p62"/>
          <p:cNvSpPr txBox="1"/>
          <p:nvPr/>
        </p:nvSpPr>
        <p:spPr>
          <a:xfrm>
            <a:off x="7614675" y="3952700"/>
            <a:ext cx="4384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there was an input layer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prior to this, and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was the result of a convolutional layer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= 5 acting on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-    what is the width of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’s receptive field in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3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Some Math: Convolutional Layer</a:t>
            </a:r>
            <a:endParaRPr/>
          </a:p>
        </p:txBody>
      </p:sp>
      <p:sp>
        <p:nvSpPr>
          <p:cNvPr id="929" name="Google Shape;929;p63"/>
          <p:cNvSpPr txBox="1"/>
          <p:nvPr/>
        </p:nvSpPr>
        <p:spPr>
          <a:xfrm>
            <a:off x="763586" y="1717806"/>
            <a:ext cx="1406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values V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3"/>
          <p:cNvSpPr txBox="1"/>
          <p:nvPr/>
        </p:nvSpPr>
        <p:spPr>
          <a:xfrm>
            <a:off x="455610" y="3479491"/>
            <a:ext cx="1714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 with “kernel size 5”: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3"/>
          <p:cNvSpPr txBox="1"/>
          <p:nvPr/>
        </p:nvSpPr>
        <p:spPr>
          <a:xfrm>
            <a:off x="274636" y="4690753"/>
            <a:ext cx="1895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Dot product + Relu activation: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3"/>
          <p:cNvSpPr txBox="1"/>
          <p:nvPr/>
        </p:nvSpPr>
        <p:spPr>
          <a:xfrm>
            <a:off x="157380" y="5531865"/>
            <a:ext cx="201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(output neurons):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33" name="Google Shape;933;p63"/>
          <p:cNvGraphicFramePr/>
          <p:nvPr/>
        </p:nvGraphicFramePr>
        <p:xfrm>
          <a:off x="2324100" y="1659576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{1BE1C3AB-6087-49EB-86D4-1408384D81E9}</a:tableStyleId>
              </a:tblPr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34" name="Google Shape;934;p63"/>
          <p:cNvGraphicFramePr/>
          <p:nvPr/>
        </p:nvGraphicFramePr>
        <p:xfrm>
          <a:off x="3352800" y="3319152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{1BE1C3AB-6087-49EB-86D4-1408384D81E9}</a:tableStyleId>
              </a:tblPr>
              <a:tblGrid>
                <a:gridCol w="514350"/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35" name="Google Shape;935;p63"/>
          <p:cNvGrpSpPr/>
          <p:nvPr/>
        </p:nvGrpSpPr>
        <p:grpSpPr>
          <a:xfrm>
            <a:off x="4895944" y="3136780"/>
            <a:ext cx="3574469" cy="2395081"/>
            <a:chOff x="2998103" y="2993100"/>
            <a:chExt cx="5350200" cy="1599600"/>
          </a:xfrm>
        </p:grpSpPr>
        <p:cxnSp>
          <p:nvCxnSpPr>
            <p:cNvPr id="936" name="Google Shape;936;p63"/>
            <p:cNvCxnSpPr>
              <a:stCxn id="937" idx="1"/>
            </p:cNvCxnSpPr>
            <p:nvPr/>
          </p:nvCxnSpPr>
          <p:spPr>
            <a:xfrm flipH="1">
              <a:off x="2998103" y="3303000"/>
              <a:ext cx="2451000" cy="128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cxnSp>
          <p:nvCxnSpPr>
            <p:cNvPr id="938" name="Google Shape;938;p63"/>
            <p:cNvCxnSpPr>
              <a:stCxn id="937" idx="1"/>
            </p:cNvCxnSpPr>
            <p:nvPr/>
          </p:nvCxnSpPr>
          <p:spPr>
            <a:xfrm rot="10800000">
              <a:off x="4504403" y="2993100"/>
              <a:ext cx="944700" cy="309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med" w="med" type="triangle"/>
            </a:ln>
          </p:spPr>
        </p:cxnSp>
        <p:sp>
          <p:nvSpPr>
            <p:cNvPr id="937" name="Google Shape;937;p63"/>
            <p:cNvSpPr txBox="1"/>
            <p:nvPr/>
          </p:nvSpPr>
          <p:spPr>
            <a:xfrm>
              <a:off x="5449103" y="3105300"/>
              <a:ext cx="2899200" cy="3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Receptive field</a:t>
              </a: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for </a:t>
              </a:r>
              <a:r>
                <a:rPr b="1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</a:t>
              </a: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output neuron</a:t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9" name="Google Shape;939;p63"/>
          <p:cNvCxnSpPr/>
          <p:nvPr/>
        </p:nvCxnSpPr>
        <p:spPr>
          <a:xfrm>
            <a:off x="4638675" y="4690752"/>
            <a:ext cx="0" cy="719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940" name="Google Shape;940;p63"/>
          <p:cNvGraphicFramePr/>
          <p:nvPr/>
        </p:nvGraphicFramePr>
        <p:xfrm>
          <a:off x="3352800" y="563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{70DA17F5-1BC1-47EA-A406-92EA0B7979A4}</a:tableStyleId>
              </a:tblPr>
              <a:tblGrid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  <a:gridCol w="5143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..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..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x=4</a:t>
                      </a:r>
                      <a:endParaRPr sz="10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1" name="Google Shape;941;p63"/>
          <p:cNvSpPr txBox="1"/>
          <p:nvPr/>
        </p:nvSpPr>
        <p:spPr>
          <a:xfrm>
            <a:off x="7614675" y="3952700"/>
            <a:ext cx="4384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there was an input layer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prior to this, and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was the result of a convolutional layer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 = 5 acting on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-    what is the width of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’s receptive field in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-    how many filters were in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4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(Max) Pooling</a:t>
            </a:r>
            <a:endParaRPr/>
          </a:p>
        </p:txBody>
      </p:sp>
      <p:graphicFrame>
        <p:nvGraphicFramePr>
          <p:cNvPr id="947" name="Google Shape;947;p64"/>
          <p:cNvGraphicFramePr/>
          <p:nvPr/>
        </p:nvGraphicFramePr>
        <p:xfrm>
          <a:off x="762000" y="281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{70DA17F5-1BC1-47EA-A406-92EA0B7979A4}</a:tableStyleId>
              </a:tblPr>
              <a:tblGrid>
                <a:gridCol w="487200"/>
                <a:gridCol w="487200"/>
                <a:gridCol w="487200"/>
                <a:gridCol w="487200"/>
                <a:gridCol w="487200"/>
                <a:gridCol w="487200"/>
              </a:tblGrid>
              <a:tr h="44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</a:t>
                      </a: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</a:t>
                      </a: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</a:t>
                      </a: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</a:t>
                      </a: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</a:t>
                      </a: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</a:t>
                      </a:r>
                      <a:r>
                        <a:rPr lang="en-US" sz="1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</a:t>
                      </a: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-2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-3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EAE7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8" name="Google Shape;948;p64"/>
          <p:cNvGraphicFramePr/>
          <p:nvPr/>
        </p:nvGraphicFramePr>
        <p:xfrm>
          <a:off x="3977437" y="281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{70DA17F5-1BC1-47EA-A406-92EA0B7979A4}</a:tableStyleId>
              </a:tblPr>
              <a:tblGrid>
                <a:gridCol w="518025"/>
                <a:gridCol w="5180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270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270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270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8270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270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270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8270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270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270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270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9" name="Google Shape;949;p64"/>
          <p:cNvSpPr/>
          <p:nvPr/>
        </p:nvSpPr>
        <p:spPr>
          <a:xfrm>
            <a:off x="1426975" y="1757763"/>
            <a:ext cx="2923200" cy="7404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4"/>
          <p:cNvSpPr txBox="1"/>
          <p:nvPr>
            <p:ph idx="1" type="body"/>
          </p:nvPr>
        </p:nvSpPr>
        <p:spPr>
          <a:xfrm>
            <a:off x="6324600" y="1600200"/>
            <a:ext cx="5257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4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Questions</a:t>
            </a:r>
            <a:endParaRPr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What is going on here?</a:t>
            </a:r>
            <a:endParaRPr sz="2600"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Why would we possibly do that?</a:t>
            </a:r>
            <a:endParaRPr sz="2600"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What is the intuition for max pooling vs average pooling?</a:t>
            </a:r>
            <a:endParaRPr sz="2600"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How would we - ultimately - actually do a classification? </a:t>
            </a:r>
            <a:endParaRPr sz="2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5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500"/>
              <a:t>What Does That Have To Do With Text Classification?</a:t>
            </a:r>
            <a:endParaRPr sz="4300"/>
          </a:p>
        </p:txBody>
      </p:sp>
      <p:sp>
        <p:nvSpPr>
          <p:cNvPr id="956" name="Google Shape;956;p65"/>
          <p:cNvSpPr txBox="1"/>
          <p:nvPr>
            <p:ph idx="1" type="body"/>
          </p:nvPr>
        </p:nvSpPr>
        <p:spPr>
          <a:xfrm>
            <a:off x="6324600" y="1600200"/>
            <a:ext cx="5257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93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Questions</a:t>
            </a:r>
            <a:endParaRPr sz="2600"/>
          </a:p>
          <a:p>
            <a:pPr indent="-3030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How could we use this approach for text classification?</a:t>
            </a:r>
            <a:endParaRPr sz="2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66"/>
          <p:cNvPicPr preferRelativeResize="0"/>
          <p:nvPr/>
        </p:nvPicPr>
        <p:blipFill rotWithShape="1">
          <a:blip r:embed="rId3">
            <a:alphaModFix/>
          </a:blip>
          <a:srcRect b="2110" l="7420" r="6991" t="3627"/>
          <a:stretch/>
        </p:blipFill>
        <p:spPr>
          <a:xfrm>
            <a:off x="386050" y="1447800"/>
            <a:ext cx="4979050" cy="51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66"/>
          <p:cNvSpPr txBox="1"/>
          <p:nvPr/>
        </p:nvSpPr>
        <p:spPr>
          <a:xfrm>
            <a:off x="609600" y="6301085"/>
            <a:ext cx="109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b="0" i="0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 Zhang, Wallace, </a:t>
            </a:r>
            <a:r>
              <a:rPr b="0" i="1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A Sensitivity Analysis of (and Practitioners’ Guide to)</a:t>
            </a:r>
            <a:br>
              <a:rPr b="0" i="1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Convolutional Neural Networks for Sentence Classification</a:t>
            </a:r>
            <a:r>
              <a:rPr b="0" i="0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200" u="sng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https://arxiv.org/pdf/1510.03820.pdf</a:t>
            </a:r>
            <a:endParaRPr b="0" i="0" sz="12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6"/>
          <p:cNvSpPr txBox="1"/>
          <p:nvPr>
            <p:ph idx="1" type="body"/>
          </p:nvPr>
        </p:nvSpPr>
        <p:spPr>
          <a:xfrm>
            <a:off x="6324600" y="1447800"/>
            <a:ext cx="5257800" cy="4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93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Questions</a:t>
            </a:r>
            <a:endParaRPr sz="2600"/>
          </a:p>
          <a:p>
            <a:pPr indent="-3030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What is the use of word vectors here?</a:t>
            </a:r>
            <a:endParaRPr sz="2100"/>
          </a:p>
          <a:p>
            <a:pPr indent="-3030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Why are there multiple filters of the same size?</a:t>
            </a:r>
            <a:endParaRPr sz="2100"/>
          </a:p>
          <a:p>
            <a:pPr indent="-3030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How are the feature maps being calculated? Why do they have different lengths?</a:t>
            </a:r>
            <a:endParaRPr sz="2100"/>
          </a:p>
          <a:p>
            <a:pPr indent="-3030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Is max pooling here applied in the same way as in the image-inspired scenario?</a:t>
            </a:r>
            <a:endParaRPr sz="2100"/>
          </a:p>
          <a:p>
            <a:pPr indent="-3030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Would we use pre-trained word vectors or train our own?</a:t>
            </a:r>
            <a:endParaRPr sz="2100"/>
          </a:p>
        </p:txBody>
      </p:sp>
      <p:sp>
        <p:nvSpPr>
          <p:cNvPr id="964" name="Google Shape;964;p66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500"/>
              <a:t>What Does That Have To Do With Text Classification?</a:t>
            </a:r>
            <a:endParaRPr sz="4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67"/>
          <p:cNvPicPr preferRelativeResize="0"/>
          <p:nvPr/>
        </p:nvPicPr>
        <p:blipFill rotWithShape="1">
          <a:blip r:embed="rId3">
            <a:alphaModFix/>
          </a:blip>
          <a:srcRect b="2111" l="7420" r="6992" t="3628"/>
          <a:stretch/>
        </p:blipFill>
        <p:spPr>
          <a:xfrm>
            <a:off x="386050" y="1447800"/>
            <a:ext cx="4979050" cy="51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67"/>
          <p:cNvSpPr txBox="1"/>
          <p:nvPr/>
        </p:nvSpPr>
        <p:spPr>
          <a:xfrm>
            <a:off x="609600" y="6301085"/>
            <a:ext cx="109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b="0" i="0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 Zhang, Wallace, </a:t>
            </a:r>
            <a:r>
              <a:rPr b="0" i="1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A Sensitivity Analysis of (and Practitioners’ Guide to)</a:t>
            </a:r>
            <a:br>
              <a:rPr b="0" i="1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Convolutional Neural Networks for Sentence Classification</a:t>
            </a:r>
            <a:r>
              <a:rPr b="0" i="0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200" u="sng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https://arxiv.org/pdf/1510.03820.pdf</a:t>
            </a:r>
            <a:endParaRPr b="0" i="0" sz="12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7"/>
          <p:cNvSpPr txBox="1"/>
          <p:nvPr>
            <p:ph idx="1" type="body"/>
          </p:nvPr>
        </p:nvSpPr>
        <p:spPr>
          <a:xfrm>
            <a:off x="6324600" y="1600200"/>
            <a:ext cx="5257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9372" lvl="0" marL="3474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Questions</a:t>
            </a:r>
            <a:endParaRPr sz="2100"/>
          </a:p>
          <a:p>
            <a:pPr indent="-3030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Can we distinguish here:</a:t>
            </a:r>
            <a:endParaRPr sz="2100"/>
          </a:p>
          <a:p>
            <a:pPr indent="-36195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i="1" lang="en-US" sz="2100"/>
              <a:t>“This was pretty bad. Really not good”, </a:t>
            </a:r>
            <a:r>
              <a:rPr lang="en-US" sz="2100"/>
              <a:t>vs</a:t>
            </a:r>
            <a:endParaRPr sz="2100"/>
          </a:p>
          <a:p>
            <a:pPr indent="-36195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i="1" lang="en-US" sz="2100"/>
              <a:t>“This was pretty good. Really not bad”</a:t>
            </a:r>
            <a:endParaRPr i="1" sz="2100"/>
          </a:p>
          <a:p>
            <a:pPr indent="-3030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Why? Or Why Not?</a:t>
            </a:r>
            <a:endParaRPr sz="2100"/>
          </a:p>
          <a:p>
            <a:pPr indent="-30302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What filter sizes may most matter in this example:</a:t>
            </a:r>
            <a:endParaRPr sz="2100"/>
          </a:p>
          <a:p>
            <a:pPr indent="0" lvl="0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rPr i="1" lang="en-US" sz="2100"/>
              <a:t>“This was not, despite best attempts, very good”</a:t>
            </a:r>
            <a:endParaRPr i="1" sz="2100"/>
          </a:p>
        </p:txBody>
      </p:sp>
      <p:sp>
        <p:nvSpPr>
          <p:cNvPr id="972" name="Google Shape;972;p67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500"/>
              <a:t>What Does That Have To Do With Text Classification?</a:t>
            </a:r>
            <a:endParaRPr sz="4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Peeking Ahead</a:t>
            </a:r>
            <a:endParaRPr/>
          </a:p>
        </p:txBody>
      </p:sp>
      <p:sp>
        <p:nvSpPr>
          <p:cNvPr id="181" name="Google Shape;181;p4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rgbClr val="38761D"/>
                </a:solidFill>
              </a:rPr>
              <a:t>Week 1: Introduction</a:t>
            </a:r>
            <a:endParaRPr sz="2100">
              <a:solidFill>
                <a:srgbClr val="38761D"/>
              </a:solidFill>
            </a:endParaRPr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100"/>
              <a:buFont typeface="Arial"/>
              <a:buChar char="●"/>
            </a:pPr>
            <a:r>
              <a:rPr lang="en-US" sz="2100">
                <a:solidFill>
                  <a:srgbClr val="FF9900"/>
                </a:solidFill>
              </a:rPr>
              <a:t>Week 2: Text Classification</a:t>
            </a:r>
            <a:endParaRPr sz="2100">
              <a:solidFill>
                <a:srgbClr val="FF9900"/>
              </a:solidFill>
            </a:endParaRPr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/>
              <a:t>Week 3: Language and Context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/>
              <a:t>Week 4: Pretrained Transformers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/>
              <a:t>Week 5: Text Generation Models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/>
              <a:t>Week 6: Machine Translation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/>
              <a:t>Week 7: Question Answering &amp; Summarization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/>
              <a:t>Week 8: Linguistic Representation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/>
              <a:t>Week 9: Entities and Linking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/>
              <a:t>Week 10: Embedding-based Retrieval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/>
              <a:t>Week 11: Multimodality in NLP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/>
              <a:t>Week 12: ML Fairness and Privacy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/>
              <a:t>Week 13: NLP in the Real World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8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What’s Got That To Do With Text Classification?</a:t>
            </a:r>
            <a:endParaRPr/>
          </a:p>
        </p:txBody>
      </p:sp>
      <p:pic>
        <p:nvPicPr>
          <p:cNvPr id="978" name="Google Shape;97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000" y="1906450"/>
            <a:ext cx="7977599" cy="40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68"/>
          <p:cNvSpPr txBox="1"/>
          <p:nvPr/>
        </p:nvSpPr>
        <p:spPr>
          <a:xfrm>
            <a:off x="9085225" y="2013775"/>
            <a:ext cx="2941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Toy example derived from Stanford Sentiment Treebank: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converted to binary labels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filters only (don’t do that!)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pooling (non-standard)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was the punchline of this</a:t>
            </a:r>
            <a:b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toy example?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Would you expect to see so clean results with 100 filters?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9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CNN</a:t>
            </a:r>
            <a:endParaRPr/>
          </a:p>
        </p:txBody>
      </p:sp>
      <p:grpSp>
        <p:nvGrpSpPr>
          <p:cNvPr id="985" name="Google Shape;985;p69"/>
          <p:cNvGrpSpPr/>
          <p:nvPr/>
        </p:nvGrpSpPr>
        <p:grpSpPr>
          <a:xfrm>
            <a:off x="1447659" y="3418529"/>
            <a:ext cx="817877" cy="369020"/>
            <a:chOff x="769775" y="2822500"/>
            <a:chExt cx="489600" cy="221700"/>
          </a:xfrm>
        </p:grpSpPr>
        <p:sp>
          <p:nvSpPr>
            <p:cNvPr id="986" name="Google Shape;986;p69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9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69"/>
          <p:cNvGrpSpPr/>
          <p:nvPr/>
        </p:nvGrpSpPr>
        <p:grpSpPr>
          <a:xfrm>
            <a:off x="8406499" y="4826165"/>
            <a:ext cx="652784" cy="295593"/>
            <a:chOff x="4761450" y="2839800"/>
            <a:chExt cx="489600" cy="221700"/>
          </a:xfrm>
        </p:grpSpPr>
        <p:sp>
          <p:nvSpPr>
            <p:cNvPr id="989" name="Google Shape;989;p6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1" name="Google Shape;991;p69"/>
          <p:cNvSpPr/>
          <p:nvPr/>
        </p:nvSpPr>
        <p:spPr>
          <a:xfrm>
            <a:off x="9155333" y="4043933"/>
            <a:ext cx="2146800" cy="2550000"/>
          </a:xfrm>
          <a:prstGeom prst="roundRect">
            <a:avLst>
              <a:gd fmla="val 16667" name="adj"/>
            </a:avLst>
          </a:prstGeom>
          <a:solidFill>
            <a:srgbClr val="B6D7A8">
              <a:alpha val="12160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2" name="Google Shape;992;p69"/>
          <p:cNvGrpSpPr/>
          <p:nvPr/>
        </p:nvGrpSpPr>
        <p:grpSpPr>
          <a:xfrm>
            <a:off x="10512112" y="5351562"/>
            <a:ext cx="704779" cy="347869"/>
            <a:chOff x="6546825" y="3578904"/>
            <a:chExt cx="489600" cy="221700"/>
          </a:xfrm>
        </p:grpSpPr>
        <p:sp>
          <p:nvSpPr>
            <p:cNvPr id="993" name="Google Shape;993;p69"/>
            <p:cNvSpPr/>
            <p:nvPr/>
          </p:nvSpPr>
          <p:spPr>
            <a:xfrm>
              <a:off x="6546825" y="3578904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9"/>
            <p:cNvSpPr/>
            <p:nvPr/>
          </p:nvSpPr>
          <p:spPr>
            <a:xfrm>
              <a:off x="6791625" y="3578904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5" name="Google Shape;995;p69"/>
          <p:cNvGrpSpPr/>
          <p:nvPr/>
        </p:nvGrpSpPr>
        <p:grpSpPr>
          <a:xfrm>
            <a:off x="9419460" y="4087636"/>
            <a:ext cx="991096" cy="1235175"/>
            <a:chOff x="7335650" y="2665438"/>
            <a:chExt cx="688500" cy="787187"/>
          </a:xfrm>
        </p:grpSpPr>
        <p:sp>
          <p:nvSpPr>
            <p:cNvPr id="996" name="Google Shape;996;p69"/>
            <p:cNvSpPr/>
            <p:nvPr/>
          </p:nvSpPr>
          <p:spPr>
            <a:xfrm>
              <a:off x="7626300" y="3230925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7" name="Google Shape;997;p69"/>
            <p:cNvGrpSpPr/>
            <p:nvPr/>
          </p:nvGrpSpPr>
          <p:grpSpPr>
            <a:xfrm>
              <a:off x="7335650" y="2665438"/>
              <a:ext cx="688500" cy="787187"/>
              <a:chOff x="5963050" y="2618788"/>
              <a:chExt cx="688500" cy="787187"/>
            </a:xfrm>
          </p:grpSpPr>
          <p:sp>
            <p:nvSpPr>
              <p:cNvPr id="998" name="Google Shape;998;p69"/>
              <p:cNvSpPr/>
              <p:nvPr/>
            </p:nvSpPr>
            <p:spPr>
              <a:xfrm>
                <a:off x="60089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69"/>
              <p:cNvSpPr/>
              <p:nvPr/>
            </p:nvSpPr>
            <p:spPr>
              <a:xfrm>
                <a:off x="62537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69"/>
              <p:cNvSpPr/>
              <p:nvPr/>
            </p:nvSpPr>
            <p:spPr>
              <a:xfrm>
                <a:off x="6008900" y="31842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69"/>
              <p:cNvSpPr txBox="1"/>
              <p:nvPr/>
            </p:nvSpPr>
            <p:spPr>
              <a:xfrm>
                <a:off x="5963050" y="2618788"/>
                <a:ext cx="688500" cy="1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US" sz="19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</a:t>
                </a:r>
                <a:endParaRPr b="0" i="0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002" name="Google Shape;1002;p69"/>
          <p:cNvSpPr txBox="1"/>
          <p:nvPr/>
        </p:nvSpPr>
        <p:spPr>
          <a:xfrm>
            <a:off x="9947618" y="4196968"/>
            <a:ext cx="16431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softmax(z)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3" name="Google Shape;1003;p69"/>
          <p:cNvSpPr txBox="1"/>
          <p:nvPr/>
        </p:nvSpPr>
        <p:spPr>
          <a:xfrm>
            <a:off x="10723467" y="5643367"/>
            <a:ext cx="547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04" name="Google Shape;1004;p69"/>
          <p:cNvGrpSpPr/>
          <p:nvPr/>
        </p:nvGrpSpPr>
        <p:grpSpPr>
          <a:xfrm>
            <a:off x="9539280" y="5679742"/>
            <a:ext cx="678766" cy="349575"/>
            <a:chOff x="6942288" y="3918851"/>
            <a:chExt cx="509087" cy="262188"/>
          </a:xfrm>
        </p:grpSpPr>
        <p:sp>
          <p:nvSpPr>
            <p:cNvPr id="1005" name="Google Shape;1005;p69"/>
            <p:cNvSpPr/>
            <p:nvPr/>
          </p:nvSpPr>
          <p:spPr>
            <a:xfrm>
              <a:off x="6942288" y="3918851"/>
              <a:ext cx="2643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9"/>
            <p:cNvSpPr/>
            <p:nvPr/>
          </p:nvSpPr>
          <p:spPr>
            <a:xfrm>
              <a:off x="7206575" y="3920039"/>
              <a:ext cx="244800" cy="26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7" name="Google Shape;1007;p69"/>
          <p:cNvSpPr txBox="1"/>
          <p:nvPr/>
        </p:nvSpPr>
        <p:spPr>
          <a:xfrm>
            <a:off x="8864436" y="462600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p69"/>
          <p:cNvSpPr txBox="1"/>
          <p:nvPr/>
        </p:nvSpPr>
        <p:spPr>
          <a:xfrm>
            <a:off x="9419903" y="5404958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09" name="Google Shape;1009;p69"/>
          <p:cNvGrpSpPr/>
          <p:nvPr/>
        </p:nvGrpSpPr>
        <p:grpSpPr>
          <a:xfrm>
            <a:off x="11411893" y="4773279"/>
            <a:ext cx="685685" cy="295593"/>
            <a:chOff x="6546825" y="3449400"/>
            <a:chExt cx="489600" cy="221700"/>
          </a:xfrm>
        </p:grpSpPr>
        <p:sp>
          <p:nvSpPr>
            <p:cNvPr id="1010" name="Google Shape;1010;p69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9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69"/>
          <p:cNvSpPr txBox="1"/>
          <p:nvPr/>
        </p:nvSpPr>
        <p:spPr>
          <a:xfrm>
            <a:off x="11541884" y="4984167"/>
            <a:ext cx="652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69"/>
          <p:cNvSpPr/>
          <p:nvPr/>
        </p:nvSpPr>
        <p:spPr>
          <a:xfrm>
            <a:off x="10617933" y="4685216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69"/>
          <p:cNvSpPr txBox="1"/>
          <p:nvPr/>
        </p:nvSpPr>
        <p:spPr>
          <a:xfrm>
            <a:off x="9390878" y="6197986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15" name="Google Shape;1015;p69"/>
          <p:cNvGrpSpPr/>
          <p:nvPr/>
        </p:nvGrpSpPr>
        <p:grpSpPr>
          <a:xfrm>
            <a:off x="1447659" y="3775462"/>
            <a:ext cx="817877" cy="369020"/>
            <a:chOff x="769775" y="2822500"/>
            <a:chExt cx="489600" cy="221700"/>
          </a:xfrm>
        </p:grpSpPr>
        <p:sp>
          <p:nvSpPr>
            <p:cNvPr id="1016" name="Google Shape;1016;p69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8" name="Google Shape;1018;p69"/>
          <p:cNvGrpSpPr/>
          <p:nvPr/>
        </p:nvGrpSpPr>
        <p:grpSpPr>
          <a:xfrm>
            <a:off x="1447659" y="4144506"/>
            <a:ext cx="817877" cy="369020"/>
            <a:chOff x="769775" y="2822500"/>
            <a:chExt cx="489600" cy="221700"/>
          </a:xfrm>
        </p:grpSpPr>
        <p:sp>
          <p:nvSpPr>
            <p:cNvPr id="1019" name="Google Shape;1019;p69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9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1" name="Google Shape;1021;p69"/>
          <p:cNvGrpSpPr/>
          <p:nvPr/>
        </p:nvGrpSpPr>
        <p:grpSpPr>
          <a:xfrm>
            <a:off x="1447659" y="4513550"/>
            <a:ext cx="817877" cy="369020"/>
            <a:chOff x="769775" y="2822500"/>
            <a:chExt cx="489600" cy="221700"/>
          </a:xfrm>
        </p:grpSpPr>
        <p:sp>
          <p:nvSpPr>
            <p:cNvPr id="1022" name="Google Shape;1022;p69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9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4" name="Google Shape;1024;p69"/>
          <p:cNvCxnSpPr>
            <a:stCxn id="1025" idx="6"/>
            <a:endCxn id="1026" idx="2"/>
          </p:cNvCxnSpPr>
          <p:nvPr/>
        </p:nvCxnSpPr>
        <p:spPr>
          <a:xfrm flipH="1" rot="10800000">
            <a:off x="7992597" y="2054798"/>
            <a:ext cx="463800" cy="304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7" name="Google Shape;1027;p69"/>
          <p:cNvSpPr txBox="1"/>
          <p:nvPr/>
        </p:nvSpPr>
        <p:spPr>
          <a:xfrm>
            <a:off x="9898217" y="540493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28" name="Google Shape;1028;p69"/>
          <p:cNvGrpSpPr/>
          <p:nvPr/>
        </p:nvGrpSpPr>
        <p:grpSpPr>
          <a:xfrm>
            <a:off x="5647913" y="973726"/>
            <a:ext cx="1691360" cy="1385965"/>
            <a:chOff x="4640711" y="1233407"/>
            <a:chExt cx="1038600" cy="1039500"/>
          </a:xfrm>
        </p:grpSpPr>
        <p:sp>
          <p:nvSpPr>
            <p:cNvPr id="1029" name="Google Shape;1029;p69"/>
            <p:cNvSpPr/>
            <p:nvPr/>
          </p:nvSpPr>
          <p:spPr>
            <a:xfrm>
              <a:off x="4640711" y="1519007"/>
              <a:ext cx="4599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</a:rPr>
                <a:t>X</a:t>
              </a:r>
              <a:r>
                <a:rPr b="1" baseline="-25000" lang="en-US" sz="1600">
                  <a:solidFill>
                    <a:schemeClr val="dk1"/>
                  </a:solidFill>
                </a:rPr>
                <a:t>22</a:t>
              </a:r>
              <a:endParaRPr b="1" baseline="-25000" i="0" sz="1600" u="none" cap="none" strike="noStrike">
                <a:solidFill>
                  <a:srgbClr val="000000"/>
                </a:solidFill>
              </a:endParaRPr>
            </a:p>
          </p:txBody>
        </p:sp>
        <p:cxnSp>
          <p:nvCxnSpPr>
            <p:cNvPr id="1030" name="Google Shape;1030;p69"/>
            <p:cNvCxnSpPr>
              <a:stCxn id="1029" idx="6"/>
              <a:endCxn id="1031" idx="2"/>
            </p:cNvCxnSpPr>
            <p:nvPr/>
          </p:nvCxnSpPr>
          <p:spPr>
            <a:xfrm flipH="1" rot="10800000">
              <a:off x="5100611" y="1233407"/>
              <a:ext cx="425700" cy="485100"/>
            </a:xfrm>
            <a:prstGeom prst="straightConnector1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032" name="Google Shape;1032;p69"/>
            <p:cNvCxnSpPr>
              <a:stCxn id="1029" idx="6"/>
              <a:endCxn id="1025" idx="2"/>
            </p:cNvCxnSpPr>
            <p:nvPr/>
          </p:nvCxnSpPr>
          <p:spPr>
            <a:xfrm>
              <a:off x="5100611" y="1718507"/>
              <a:ext cx="578700" cy="554400"/>
            </a:xfrm>
            <a:prstGeom prst="straightConnector1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033" name="Google Shape;1033;p69"/>
          <p:cNvGrpSpPr/>
          <p:nvPr/>
        </p:nvGrpSpPr>
        <p:grpSpPr>
          <a:xfrm>
            <a:off x="1447659" y="4870484"/>
            <a:ext cx="817877" cy="369020"/>
            <a:chOff x="769775" y="2822500"/>
            <a:chExt cx="489600" cy="221700"/>
          </a:xfrm>
        </p:grpSpPr>
        <p:sp>
          <p:nvSpPr>
            <p:cNvPr id="1034" name="Google Shape;1034;p69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9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6" name="Google Shape;1036;p69"/>
          <p:cNvSpPr/>
          <p:nvPr/>
        </p:nvSpPr>
        <p:spPr>
          <a:xfrm>
            <a:off x="2669967" y="2476733"/>
            <a:ext cx="1985700" cy="18987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9"/>
          <p:cNvSpPr/>
          <p:nvPr/>
        </p:nvSpPr>
        <p:spPr>
          <a:xfrm>
            <a:off x="3069583" y="28111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9"/>
          <p:cNvSpPr/>
          <p:nvPr/>
        </p:nvSpPr>
        <p:spPr>
          <a:xfrm>
            <a:off x="3395983" y="28111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9"/>
          <p:cNvSpPr/>
          <p:nvPr/>
        </p:nvSpPr>
        <p:spPr>
          <a:xfrm>
            <a:off x="3069583" y="31067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9"/>
          <p:cNvSpPr/>
          <p:nvPr/>
        </p:nvSpPr>
        <p:spPr>
          <a:xfrm>
            <a:off x="3395983" y="31067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9"/>
          <p:cNvSpPr txBox="1"/>
          <p:nvPr/>
        </p:nvSpPr>
        <p:spPr>
          <a:xfrm>
            <a:off x="3130950" y="23828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2" name="Google Shape;1042;p69"/>
          <p:cNvSpPr txBox="1"/>
          <p:nvPr/>
        </p:nvSpPr>
        <p:spPr>
          <a:xfrm>
            <a:off x="4096816" y="2509220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h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3" name="Google Shape;1043;p69"/>
          <p:cNvSpPr txBox="1"/>
          <p:nvPr/>
        </p:nvSpPr>
        <p:spPr>
          <a:xfrm>
            <a:off x="2389542" y="3284834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 i="0" sz="1900" u="none" cap="none" strike="noStrike"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4" name="Google Shape;1044;p69"/>
          <p:cNvSpPr txBox="1"/>
          <p:nvPr/>
        </p:nvSpPr>
        <p:spPr>
          <a:xfrm>
            <a:off x="3505617" y="30919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5" name="Google Shape;1045;p69"/>
          <p:cNvSpPr/>
          <p:nvPr/>
        </p:nvSpPr>
        <p:spPr>
          <a:xfrm>
            <a:off x="4135790" y="3062231"/>
            <a:ext cx="326400" cy="295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6" name="Google Shape;1046;p69"/>
          <p:cNvCxnSpPr>
            <a:endCxn id="1045" idx="1"/>
          </p:cNvCxnSpPr>
          <p:nvPr/>
        </p:nvCxnSpPr>
        <p:spPr>
          <a:xfrm flipH="1" rot="10800000">
            <a:off x="2336990" y="3209981"/>
            <a:ext cx="1798800" cy="4221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7" name="Google Shape;1047;p69"/>
          <p:cNvCxnSpPr>
            <a:stCxn id="1048" idx="3"/>
            <a:endCxn id="1049" idx="1"/>
          </p:cNvCxnSpPr>
          <p:nvPr/>
        </p:nvCxnSpPr>
        <p:spPr>
          <a:xfrm flipH="1" rot="10800000">
            <a:off x="2383457" y="3466934"/>
            <a:ext cx="1752300" cy="674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49" name="Google Shape;1049;p69"/>
          <p:cNvSpPr/>
          <p:nvPr/>
        </p:nvSpPr>
        <p:spPr>
          <a:xfrm>
            <a:off x="4135790" y="3319131"/>
            <a:ext cx="326400" cy="295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0" name="Google Shape;1050;p69"/>
          <p:cNvCxnSpPr>
            <a:endCxn id="1051" idx="1"/>
          </p:cNvCxnSpPr>
          <p:nvPr/>
        </p:nvCxnSpPr>
        <p:spPr>
          <a:xfrm flipH="1" rot="10800000">
            <a:off x="2425790" y="3736697"/>
            <a:ext cx="1710000" cy="740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1051" name="Google Shape;1051;p69"/>
          <p:cNvSpPr/>
          <p:nvPr/>
        </p:nvSpPr>
        <p:spPr>
          <a:xfrm>
            <a:off x="4135790" y="3588947"/>
            <a:ext cx="326400" cy="295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2" name="Google Shape;1052;p69"/>
          <p:cNvCxnSpPr>
            <a:endCxn id="1053" idx="1"/>
          </p:cNvCxnSpPr>
          <p:nvPr/>
        </p:nvCxnSpPr>
        <p:spPr>
          <a:xfrm flipH="1" rot="10800000">
            <a:off x="2450990" y="4032297"/>
            <a:ext cx="1684800" cy="977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053" name="Google Shape;1053;p69"/>
          <p:cNvSpPr/>
          <p:nvPr/>
        </p:nvSpPr>
        <p:spPr>
          <a:xfrm>
            <a:off x="4135790" y="3884547"/>
            <a:ext cx="326400" cy="295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9"/>
          <p:cNvSpPr/>
          <p:nvPr/>
        </p:nvSpPr>
        <p:spPr>
          <a:xfrm>
            <a:off x="1297495" y="3359057"/>
            <a:ext cx="1030500" cy="85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48" name="Google Shape;1048;p69"/>
          <p:cNvSpPr/>
          <p:nvPr/>
        </p:nvSpPr>
        <p:spPr>
          <a:xfrm>
            <a:off x="1352957" y="3741584"/>
            <a:ext cx="1030500" cy="80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55" name="Google Shape;1055;p69"/>
          <p:cNvSpPr/>
          <p:nvPr/>
        </p:nvSpPr>
        <p:spPr>
          <a:xfrm>
            <a:off x="1392715" y="4108089"/>
            <a:ext cx="1030500" cy="80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00FF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56" name="Google Shape;1056;p69"/>
          <p:cNvSpPr/>
          <p:nvPr/>
        </p:nvSpPr>
        <p:spPr>
          <a:xfrm>
            <a:off x="1415101" y="4472431"/>
            <a:ext cx="1030500" cy="80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00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57" name="Google Shape;1057;p69"/>
          <p:cNvSpPr/>
          <p:nvPr/>
        </p:nvSpPr>
        <p:spPr>
          <a:xfrm>
            <a:off x="2766200" y="5019633"/>
            <a:ext cx="1985700" cy="16407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9"/>
          <p:cNvSpPr/>
          <p:nvPr/>
        </p:nvSpPr>
        <p:spPr>
          <a:xfrm>
            <a:off x="3107866" y="56888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9"/>
          <p:cNvSpPr/>
          <p:nvPr/>
        </p:nvSpPr>
        <p:spPr>
          <a:xfrm>
            <a:off x="3434266" y="56888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9"/>
          <p:cNvSpPr/>
          <p:nvPr/>
        </p:nvSpPr>
        <p:spPr>
          <a:xfrm>
            <a:off x="3107866" y="59844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9"/>
          <p:cNvSpPr/>
          <p:nvPr/>
        </p:nvSpPr>
        <p:spPr>
          <a:xfrm>
            <a:off x="3434266" y="59844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9"/>
          <p:cNvSpPr txBox="1"/>
          <p:nvPr/>
        </p:nvSpPr>
        <p:spPr>
          <a:xfrm>
            <a:off x="4190550" y="5009087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h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69"/>
          <p:cNvSpPr txBox="1"/>
          <p:nvPr/>
        </p:nvSpPr>
        <p:spPr>
          <a:xfrm>
            <a:off x="2561075" y="5256534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 i="0" sz="1900" u="none" cap="none" strike="noStrike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4" name="Google Shape;1064;p69"/>
          <p:cNvSpPr txBox="1"/>
          <p:nvPr/>
        </p:nvSpPr>
        <p:spPr>
          <a:xfrm>
            <a:off x="3599350" y="5591817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5" name="Google Shape;1065;p69"/>
          <p:cNvSpPr/>
          <p:nvPr/>
        </p:nvSpPr>
        <p:spPr>
          <a:xfrm>
            <a:off x="4229523" y="5562097"/>
            <a:ext cx="326400" cy="295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6" name="Google Shape;1066;p69"/>
          <p:cNvCxnSpPr>
            <a:endCxn id="1065" idx="1"/>
          </p:cNvCxnSpPr>
          <p:nvPr/>
        </p:nvCxnSpPr>
        <p:spPr>
          <a:xfrm>
            <a:off x="2413023" y="3962347"/>
            <a:ext cx="1816500" cy="17475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7" name="Google Shape;1067;p69"/>
          <p:cNvCxnSpPr>
            <a:stCxn id="1068" idx="3"/>
            <a:endCxn id="1069" idx="1"/>
          </p:cNvCxnSpPr>
          <p:nvPr/>
        </p:nvCxnSpPr>
        <p:spPr>
          <a:xfrm>
            <a:off x="2477985" y="4322547"/>
            <a:ext cx="1751400" cy="1644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69" name="Google Shape;1069;p69"/>
          <p:cNvSpPr/>
          <p:nvPr/>
        </p:nvSpPr>
        <p:spPr>
          <a:xfrm>
            <a:off x="4229523" y="5818997"/>
            <a:ext cx="326400" cy="295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0" name="Google Shape;1070;p69"/>
          <p:cNvCxnSpPr>
            <a:stCxn id="1071" idx="3"/>
            <a:endCxn id="1072" idx="1"/>
          </p:cNvCxnSpPr>
          <p:nvPr/>
        </p:nvCxnSpPr>
        <p:spPr>
          <a:xfrm>
            <a:off x="2551656" y="4759861"/>
            <a:ext cx="1677900" cy="14766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072" name="Google Shape;1072;p69"/>
          <p:cNvSpPr/>
          <p:nvPr/>
        </p:nvSpPr>
        <p:spPr>
          <a:xfrm>
            <a:off x="4229523" y="6088814"/>
            <a:ext cx="326400" cy="295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69"/>
          <p:cNvSpPr/>
          <p:nvPr/>
        </p:nvSpPr>
        <p:spPr>
          <a:xfrm>
            <a:off x="3107866" y="62470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9"/>
          <p:cNvSpPr/>
          <p:nvPr/>
        </p:nvSpPr>
        <p:spPr>
          <a:xfrm>
            <a:off x="3434266" y="62470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9"/>
          <p:cNvSpPr/>
          <p:nvPr/>
        </p:nvSpPr>
        <p:spPr>
          <a:xfrm>
            <a:off x="1166567" y="3263550"/>
            <a:ext cx="1242300" cy="131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68" name="Google Shape;1068;p69"/>
          <p:cNvSpPr/>
          <p:nvPr/>
        </p:nvSpPr>
        <p:spPr>
          <a:xfrm>
            <a:off x="1235685" y="3663597"/>
            <a:ext cx="1242300" cy="1317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71" name="Google Shape;1071;p69"/>
          <p:cNvSpPr/>
          <p:nvPr/>
        </p:nvSpPr>
        <p:spPr>
          <a:xfrm>
            <a:off x="1309356" y="4100911"/>
            <a:ext cx="1242300" cy="1317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76" name="Google Shape;1076;p69"/>
          <p:cNvSpPr txBox="1"/>
          <p:nvPr/>
        </p:nvSpPr>
        <p:spPr>
          <a:xfrm>
            <a:off x="3115317" y="531048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7" name="Google Shape;1077;p69"/>
          <p:cNvSpPr/>
          <p:nvPr/>
        </p:nvSpPr>
        <p:spPr>
          <a:xfrm>
            <a:off x="5648500" y="2754767"/>
            <a:ext cx="7491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-US" sz="1600">
                <a:solidFill>
                  <a:schemeClr val="dk1"/>
                </a:solidFill>
              </a:rPr>
              <a:t>42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078" name="Google Shape;1078;p69"/>
          <p:cNvSpPr/>
          <p:nvPr/>
        </p:nvSpPr>
        <p:spPr>
          <a:xfrm>
            <a:off x="5313040" y="4502664"/>
            <a:ext cx="326400" cy="2955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9" name="Google Shape;1079;p69"/>
          <p:cNvCxnSpPr>
            <a:stCxn id="1045" idx="3"/>
            <a:endCxn id="1078" idx="1"/>
          </p:cNvCxnSpPr>
          <p:nvPr/>
        </p:nvCxnSpPr>
        <p:spPr>
          <a:xfrm>
            <a:off x="4462190" y="3209981"/>
            <a:ext cx="850800" cy="14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69"/>
          <p:cNvCxnSpPr>
            <a:stCxn id="1053" idx="3"/>
            <a:endCxn id="1078" idx="1"/>
          </p:cNvCxnSpPr>
          <p:nvPr/>
        </p:nvCxnSpPr>
        <p:spPr>
          <a:xfrm>
            <a:off x="4462190" y="4032297"/>
            <a:ext cx="850800" cy="6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1" name="Google Shape;1081;p69"/>
          <p:cNvCxnSpPr>
            <a:stCxn id="1051" idx="3"/>
            <a:endCxn id="1078" idx="1"/>
          </p:cNvCxnSpPr>
          <p:nvPr/>
        </p:nvCxnSpPr>
        <p:spPr>
          <a:xfrm>
            <a:off x="4462190" y="3736697"/>
            <a:ext cx="850800" cy="9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2" name="Google Shape;1082;p69"/>
          <p:cNvCxnSpPr>
            <a:stCxn id="1049" idx="3"/>
            <a:endCxn id="1078" idx="1"/>
          </p:cNvCxnSpPr>
          <p:nvPr/>
        </p:nvCxnSpPr>
        <p:spPr>
          <a:xfrm>
            <a:off x="4462190" y="3466881"/>
            <a:ext cx="850800" cy="11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3" name="Google Shape;1083;p69"/>
          <p:cNvSpPr txBox="1"/>
          <p:nvPr/>
        </p:nvSpPr>
        <p:spPr>
          <a:xfrm>
            <a:off x="4942833" y="3345533"/>
            <a:ext cx="818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Max pool (P</a:t>
            </a:r>
            <a:r>
              <a:rPr b="1" baseline="-25000" lang="en-US" sz="1600">
                <a:solidFill>
                  <a:schemeClr val="dk1"/>
                </a:solidFill>
              </a:rPr>
              <a:t>1</a:t>
            </a: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4" name="Google Shape;1084;p69"/>
          <p:cNvSpPr/>
          <p:nvPr/>
        </p:nvSpPr>
        <p:spPr>
          <a:xfrm>
            <a:off x="5313023" y="4798264"/>
            <a:ext cx="326400" cy="2955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5" name="Google Shape;1085;p69"/>
          <p:cNvCxnSpPr>
            <a:stCxn id="1065" idx="3"/>
            <a:endCxn id="1084" idx="1"/>
          </p:cNvCxnSpPr>
          <p:nvPr/>
        </p:nvCxnSpPr>
        <p:spPr>
          <a:xfrm flipH="1" rot="10800000">
            <a:off x="4555923" y="4946047"/>
            <a:ext cx="757200" cy="7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6" name="Google Shape;1086;p69"/>
          <p:cNvCxnSpPr>
            <a:stCxn id="1072" idx="3"/>
            <a:endCxn id="1084" idx="1"/>
          </p:cNvCxnSpPr>
          <p:nvPr/>
        </p:nvCxnSpPr>
        <p:spPr>
          <a:xfrm flipH="1" rot="10800000">
            <a:off x="4555923" y="4945964"/>
            <a:ext cx="757200" cy="12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7" name="Google Shape;1087;p69"/>
          <p:cNvCxnSpPr>
            <a:stCxn id="1069" idx="3"/>
            <a:endCxn id="1084" idx="1"/>
          </p:cNvCxnSpPr>
          <p:nvPr/>
        </p:nvCxnSpPr>
        <p:spPr>
          <a:xfrm flipH="1" rot="10800000">
            <a:off x="4555923" y="4946147"/>
            <a:ext cx="757200" cy="10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8" name="Google Shape;1088;p69"/>
          <p:cNvSpPr txBox="1"/>
          <p:nvPr/>
        </p:nvSpPr>
        <p:spPr>
          <a:xfrm>
            <a:off x="4932967" y="5263867"/>
            <a:ext cx="8181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Max pool (P</a:t>
            </a:r>
            <a:r>
              <a:rPr b="1" baseline="-25000" lang="en-US" sz="1600">
                <a:solidFill>
                  <a:schemeClr val="dk1"/>
                </a:solidFill>
              </a:rPr>
              <a:t>2</a:t>
            </a: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69"/>
          <p:cNvSpPr txBox="1"/>
          <p:nvPr/>
        </p:nvSpPr>
        <p:spPr>
          <a:xfrm>
            <a:off x="2634767" y="1622733"/>
            <a:ext cx="18849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Conv size 2 filter (F</a:t>
            </a:r>
            <a:r>
              <a:rPr b="1" baseline="-25000" lang="en-US" sz="1600">
                <a:solidFill>
                  <a:schemeClr val="dk1"/>
                </a:solidFill>
              </a:rPr>
              <a:t>1</a:t>
            </a: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0" name="Google Shape;1090;p69"/>
          <p:cNvSpPr txBox="1"/>
          <p:nvPr/>
        </p:nvSpPr>
        <p:spPr>
          <a:xfrm>
            <a:off x="1346100" y="5692067"/>
            <a:ext cx="14952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Conv size 3 filter (F</a:t>
            </a:r>
            <a:r>
              <a:rPr b="1" baseline="-25000" lang="en-US" sz="1600">
                <a:solidFill>
                  <a:schemeClr val="dk1"/>
                </a:solidFill>
              </a:rPr>
              <a:t>2</a:t>
            </a: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69"/>
          <p:cNvSpPr/>
          <p:nvPr/>
        </p:nvSpPr>
        <p:spPr>
          <a:xfrm>
            <a:off x="5972998" y="4067367"/>
            <a:ext cx="2334000" cy="2452800"/>
          </a:xfrm>
          <a:prstGeom prst="roundRect">
            <a:avLst>
              <a:gd fmla="val 16667" name="adj"/>
            </a:avLst>
          </a:prstGeom>
          <a:solidFill>
            <a:srgbClr val="FFD966">
              <a:alpha val="17650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2" name="Google Shape;1092;p69"/>
          <p:cNvGrpSpPr/>
          <p:nvPr/>
        </p:nvGrpSpPr>
        <p:grpSpPr>
          <a:xfrm>
            <a:off x="7562938" y="5404884"/>
            <a:ext cx="652784" cy="295593"/>
            <a:chOff x="4761450" y="2839800"/>
            <a:chExt cx="489600" cy="221700"/>
          </a:xfrm>
        </p:grpSpPr>
        <p:sp>
          <p:nvSpPr>
            <p:cNvPr id="1093" name="Google Shape;1093;p69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69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5" name="Google Shape;1095;p69"/>
          <p:cNvSpPr/>
          <p:nvPr/>
        </p:nvSpPr>
        <p:spPr>
          <a:xfrm>
            <a:off x="6753050" y="4987034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9"/>
          <p:cNvSpPr/>
          <p:nvPr/>
        </p:nvSpPr>
        <p:spPr>
          <a:xfrm>
            <a:off x="6426650" y="46914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9"/>
          <p:cNvSpPr/>
          <p:nvPr/>
        </p:nvSpPr>
        <p:spPr>
          <a:xfrm>
            <a:off x="6753050" y="46914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69"/>
          <p:cNvSpPr/>
          <p:nvPr/>
        </p:nvSpPr>
        <p:spPr>
          <a:xfrm>
            <a:off x="6426650" y="49870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69"/>
          <p:cNvSpPr/>
          <p:nvPr/>
        </p:nvSpPr>
        <p:spPr>
          <a:xfrm>
            <a:off x="6426650" y="56714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9"/>
          <p:cNvSpPr txBox="1"/>
          <p:nvPr/>
        </p:nvSpPr>
        <p:spPr>
          <a:xfrm>
            <a:off x="6426650" y="4199966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1" name="Google Shape;1101;p69"/>
          <p:cNvSpPr txBox="1"/>
          <p:nvPr/>
        </p:nvSpPr>
        <p:spPr>
          <a:xfrm>
            <a:off x="7687314" y="5653234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2" name="Google Shape;1102;p69"/>
          <p:cNvSpPr/>
          <p:nvPr/>
        </p:nvSpPr>
        <p:spPr>
          <a:xfrm>
            <a:off x="6753017" y="56714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9"/>
          <p:cNvSpPr txBox="1"/>
          <p:nvPr/>
        </p:nvSpPr>
        <p:spPr>
          <a:xfrm>
            <a:off x="6366312" y="6150419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69"/>
          <p:cNvSpPr txBox="1"/>
          <p:nvPr/>
        </p:nvSpPr>
        <p:spPr>
          <a:xfrm>
            <a:off x="5695089" y="4502272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69"/>
          <p:cNvSpPr txBox="1"/>
          <p:nvPr/>
        </p:nvSpPr>
        <p:spPr>
          <a:xfrm>
            <a:off x="6322467" y="5398800"/>
            <a:ext cx="838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69"/>
          <p:cNvSpPr txBox="1"/>
          <p:nvPr/>
        </p:nvSpPr>
        <p:spPr>
          <a:xfrm>
            <a:off x="6855617" y="5447967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7" name="Google Shape;1107;p69"/>
          <p:cNvSpPr txBox="1"/>
          <p:nvPr/>
        </p:nvSpPr>
        <p:spPr>
          <a:xfrm>
            <a:off x="6960850" y="4275888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8" name="Google Shape;1108;p69"/>
          <p:cNvSpPr/>
          <p:nvPr/>
        </p:nvSpPr>
        <p:spPr>
          <a:xfrm>
            <a:off x="7757700" y="4708316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9" name="Google Shape;1109;p69"/>
          <p:cNvGrpSpPr/>
          <p:nvPr/>
        </p:nvGrpSpPr>
        <p:grpSpPr>
          <a:xfrm>
            <a:off x="9714428" y="785229"/>
            <a:ext cx="1985651" cy="1535575"/>
            <a:chOff x="7492969" y="734023"/>
            <a:chExt cx="1219313" cy="1151710"/>
          </a:xfrm>
        </p:grpSpPr>
        <p:sp>
          <p:nvSpPr>
            <p:cNvPr id="1110" name="Google Shape;1110;p69"/>
            <p:cNvSpPr/>
            <p:nvPr/>
          </p:nvSpPr>
          <p:spPr>
            <a:xfrm>
              <a:off x="7492977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/>
                <a:t>D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9"/>
            <p:cNvSpPr/>
            <p:nvPr/>
          </p:nvSpPr>
          <p:spPr>
            <a:xfrm>
              <a:off x="7492969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/>
                <a:t>D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69"/>
            <p:cNvSpPr/>
            <p:nvPr/>
          </p:nvSpPr>
          <p:spPr>
            <a:xfrm>
              <a:off x="8311182" y="734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69"/>
            <p:cNvSpPr/>
            <p:nvPr/>
          </p:nvSpPr>
          <p:spPr>
            <a:xfrm>
              <a:off x="8311125" y="1468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14" name="Google Shape;1114;p69"/>
            <p:cNvCxnSpPr>
              <a:stCxn id="1110" idx="6"/>
              <a:endCxn id="1112" idx="2"/>
            </p:cNvCxnSpPr>
            <p:nvPr/>
          </p:nvCxnSpPr>
          <p:spPr>
            <a:xfrm flipH="1" rot="10800000">
              <a:off x="7894077" y="933500"/>
              <a:ext cx="417000" cy="1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15" name="Google Shape;1115;p69"/>
            <p:cNvCxnSpPr>
              <a:stCxn id="1110" idx="6"/>
              <a:endCxn id="1113" idx="2"/>
            </p:cNvCxnSpPr>
            <p:nvPr/>
          </p:nvCxnSpPr>
          <p:spPr>
            <a:xfrm>
              <a:off x="7894077" y="951500"/>
              <a:ext cx="417000" cy="71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16" name="Google Shape;1116;p69"/>
            <p:cNvCxnSpPr>
              <a:stCxn id="1111" idx="6"/>
              <a:endCxn id="1112" idx="2"/>
            </p:cNvCxnSpPr>
            <p:nvPr/>
          </p:nvCxnSpPr>
          <p:spPr>
            <a:xfrm flipH="1" rot="10800000">
              <a:off x="7894069" y="933533"/>
              <a:ext cx="417000" cy="75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17" name="Google Shape;1117;p69"/>
            <p:cNvCxnSpPr>
              <a:stCxn id="1111" idx="6"/>
              <a:endCxn id="1113" idx="2"/>
            </p:cNvCxnSpPr>
            <p:nvPr/>
          </p:nvCxnSpPr>
          <p:spPr>
            <a:xfrm flipH="1" rot="10800000">
              <a:off x="7894069" y="1668233"/>
              <a:ext cx="417000" cy="1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118" name="Google Shape;1118;p69"/>
          <p:cNvSpPr txBox="1"/>
          <p:nvPr/>
        </p:nvSpPr>
        <p:spPr>
          <a:xfrm>
            <a:off x="5897050" y="3550900"/>
            <a:ext cx="3014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Dense hidden layer (D)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9" name="Google Shape;1119;p69"/>
          <p:cNvSpPr txBox="1"/>
          <p:nvPr/>
        </p:nvSpPr>
        <p:spPr>
          <a:xfrm>
            <a:off x="9155333" y="3539867"/>
            <a:ext cx="26331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Output layer (O)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20" name="Google Shape;1120;p69"/>
          <p:cNvCxnSpPr>
            <a:stCxn id="1029" idx="6"/>
            <a:endCxn id="1121" idx="2"/>
          </p:cNvCxnSpPr>
          <p:nvPr/>
        </p:nvCxnSpPr>
        <p:spPr>
          <a:xfrm flipH="1" rot="10800000">
            <a:off x="6396860" y="1176809"/>
            <a:ext cx="696000" cy="443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2" name="Google Shape;1122;p69"/>
          <p:cNvCxnSpPr>
            <a:stCxn id="1123" idx="6"/>
            <a:endCxn id="1121" idx="2"/>
          </p:cNvCxnSpPr>
          <p:nvPr/>
        </p:nvCxnSpPr>
        <p:spPr>
          <a:xfrm flipH="1" rot="10800000">
            <a:off x="6389552" y="1176806"/>
            <a:ext cx="703200" cy="11496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69"/>
          <p:cNvCxnSpPr>
            <a:stCxn id="1123" idx="6"/>
            <a:endCxn id="1125" idx="2"/>
          </p:cNvCxnSpPr>
          <p:nvPr/>
        </p:nvCxnSpPr>
        <p:spPr>
          <a:xfrm flipH="1" rot="10800000">
            <a:off x="6389552" y="1379906"/>
            <a:ext cx="703200" cy="9465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6" name="Google Shape;1126;p69"/>
          <p:cNvCxnSpPr>
            <a:stCxn id="1077" idx="6"/>
            <a:endCxn id="1125" idx="2"/>
          </p:cNvCxnSpPr>
          <p:nvPr/>
        </p:nvCxnSpPr>
        <p:spPr>
          <a:xfrm flipH="1" rot="10800000">
            <a:off x="6397600" y="1380017"/>
            <a:ext cx="695100" cy="1640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7" name="Google Shape;1127;p69"/>
          <p:cNvCxnSpPr>
            <a:stCxn id="1125" idx="6"/>
            <a:endCxn id="1128" idx="2"/>
          </p:cNvCxnSpPr>
          <p:nvPr/>
        </p:nvCxnSpPr>
        <p:spPr>
          <a:xfrm flipH="1" rot="10800000">
            <a:off x="7719181" y="1075170"/>
            <a:ext cx="7203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9" name="Google Shape;1129;p69"/>
          <p:cNvCxnSpPr>
            <a:stCxn id="1121" idx="6"/>
            <a:endCxn id="1128" idx="2"/>
          </p:cNvCxnSpPr>
          <p:nvPr/>
        </p:nvCxnSpPr>
        <p:spPr>
          <a:xfrm flipH="1" rot="10800000">
            <a:off x="7719181" y="1075071"/>
            <a:ext cx="720300" cy="1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0" name="Google Shape;1130;p69"/>
          <p:cNvCxnSpPr>
            <a:stCxn id="1029" idx="6"/>
            <a:endCxn id="1131" idx="2"/>
          </p:cNvCxnSpPr>
          <p:nvPr/>
        </p:nvCxnSpPr>
        <p:spPr>
          <a:xfrm>
            <a:off x="6396860" y="1620509"/>
            <a:ext cx="934800" cy="942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2" name="Google Shape;1132;p69"/>
          <p:cNvCxnSpPr>
            <a:stCxn id="1123" idx="6"/>
            <a:endCxn id="1131" idx="2"/>
          </p:cNvCxnSpPr>
          <p:nvPr/>
        </p:nvCxnSpPr>
        <p:spPr>
          <a:xfrm>
            <a:off x="6389552" y="2326406"/>
            <a:ext cx="942000" cy="2364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3" name="Google Shape;1133;p69"/>
          <p:cNvCxnSpPr>
            <a:stCxn id="1077" idx="6"/>
            <a:endCxn id="1131" idx="2"/>
          </p:cNvCxnSpPr>
          <p:nvPr/>
        </p:nvCxnSpPr>
        <p:spPr>
          <a:xfrm flipH="1" rot="10800000">
            <a:off x="6397600" y="2562917"/>
            <a:ext cx="933900" cy="4578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34" name="Google Shape;1134;p69"/>
          <p:cNvGrpSpPr/>
          <p:nvPr/>
        </p:nvGrpSpPr>
        <p:grpSpPr>
          <a:xfrm>
            <a:off x="5640605" y="534184"/>
            <a:ext cx="4073856" cy="2091407"/>
            <a:chOff x="4859819" y="469533"/>
            <a:chExt cx="2501601" cy="1568595"/>
          </a:xfrm>
        </p:grpSpPr>
        <p:sp>
          <p:nvSpPr>
            <p:cNvPr id="1135" name="Google Shape;1135;p69"/>
            <p:cNvSpPr/>
            <p:nvPr/>
          </p:nvSpPr>
          <p:spPr>
            <a:xfrm>
              <a:off x="4859819" y="469533"/>
              <a:ext cx="4599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</a:rPr>
                <a:t>X</a:t>
              </a:r>
              <a:r>
                <a:rPr b="1" baseline="-25000" i="0" lang="en-US" sz="1600" u="none" cap="none" strike="noStrike">
                  <a:solidFill>
                    <a:srgbClr val="000000"/>
                  </a:solidFill>
                </a:rPr>
                <a:t>1</a:t>
              </a:r>
              <a:r>
                <a:rPr b="1" baseline="-25000" lang="en-US" sz="1600"/>
                <a:t>2</a:t>
              </a:r>
              <a:endParaRPr b="1" baseline="-25000" i="0" sz="16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123" name="Google Shape;1123;p69"/>
            <p:cNvSpPr/>
            <p:nvPr/>
          </p:nvSpPr>
          <p:spPr>
            <a:xfrm>
              <a:off x="4859819" y="1614233"/>
              <a:ext cx="4599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00000"/>
                  </a:solidFill>
                </a:rPr>
                <a:t>X</a:t>
              </a:r>
              <a:r>
                <a:rPr b="1" baseline="-25000" lang="en-US" sz="1600">
                  <a:solidFill>
                    <a:schemeClr val="dk1"/>
                  </a:solidFill>
                </a:rPr>
                <a:t>32</a:t>
              </a:r>
              <a:endParaRPr b="1" baseline="-25000" i="0" sz="16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31" name="Google Shape;1031;p69"/>
            <p:cNvSpPr/>
            <p:nvPr/>
          </p:nvSpPr>
          <p:spPr>
            <a:xfrm>
              <a:off x="5750037" y="599600"/>
              <a:ext cx="401100" cy="399000"/>
            </a:xfrm>
            <a:prstGeom prst="flowChartConnector">
              <a:avLst/>
            </a:prstGeom>
            <a:solidFill>
              <a:srgbClr val="B4A7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/>
                <a:t>F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6" name="Google Shape;1136;p69"/>
            <p:cNvCxnSpPr>
              <a:stCxn id="1135" idx="6"/>
              <a:endCxn id="1031" idx="2"/>
            </p:cNvCxnSpPr>
            <p:nvPr/>
          </p:nvCxnSpPr>
          <p:spPr>
            <a:xfrm>
              <a:off x="5319719" y="669033"/>
              <a:ext cx="430200" cy="130200"/>
            </a:xfrm>
            <a:prstGeom prst="straightConnector1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37" name="Google Shape;1137;p69"/>
            <p:cNvCxnSpPr>
              <a:stCxn id="1031" idx="6"/>
              <a:endCxn id="1128" idx="2"/>
            </p:cNvCxnSpPr>
            <p:nvPr/>
          </p:nvCxnSpPr>
          <p:spPr>
            <a:xfrm>
              <a:off x="6151137" y="799100"/>
              <a:ext cx="42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25" name="Google Shape;1025;p69"/>
            <p:cNvSpPr/>
            <p:nvPr/>
          </p:nvSpPr>
          <p:spPr>
            <a:xfrm>
              <a:off x="5902987" y="1639128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/>
                <a:t>F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8" name="Google Shape;1138;p69"/>
            <p:cNvCxnSpPr>
              <a:stCxn id="1135" idx="6"/>
              <a:endCxn id="1025" idx="2"/>
            </p:cNvCxnSpPr>
            <p:nvPr/>
          </p:nvCxnSpPr>
          <p:spPr>
            <a:xfrm>
              <a:off x="5319719" y="669033"/>
              <a:ext cx="583200" cy="1169700"/>
            </a:xfrm>
            <a:prstGeom prst="straightConnector1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39" name="Google Shape;1139;p69"/>
            <p:cNvCxnSpPr>
              <a:stCxn id="1123" idx="6"/>
              <a:endCxn id="1025" idx="2"/>
            </p:cNvCxnSpPr>
            <p:nvPr/>
          </p:nvCxnSpPr>
          <p:spPr>
            <a:xfrm>
              <a:off x="5319719" y="1813733"/>
              <a:ext cx="583200" cy="24900"/>
            </a:xfrm>
            <a:prstGeom prst="straightConnector1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28" name="Google Shape;1128;p69"/>
            <p:cNvSpPr/>
            <p:nvPr/>
          </p:nvSpPr>
          <p:spPr>
            <a:xfrm>
              <a:off x="6578577" y="675800"/>
              <a:ext cx="401100" cy="399000"/>
            </a:xfrm>
            <a:prstGeom prst="flowChartConnector">
              <a:avLst/>
            </a:prstGeom>
            <a:solidFill>
              <a:srgbClr val="8E7CC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lang="en-US" sz="1600"/>
                <a:t>P</a:t>
              </a:r>
              <a:r>
                <a:rPr b="1" baseline="-25000" lang="en-US" sz="1600">
                  <a:solidFill>
                    <a:schemeClr val="dk1"/>
                  </a:solidFill>
                </a:rPr>
                <a:t>1</a:t>
              </a:r>
              <a:endParaRPr b="1" i="0" sz="16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26" name="Google Shape;1026;p69"/>
            <p:cNvSpPr/>
            <p:nvPr/>
          </p:nvSpPr>
          <p:spPr>
            <a:xfrm>
              <a:off x="6588919" y="1410533"/>
              <a:ext cx="401100" cy="399000"/>
            </a:xfrm>
            <a:prstGeom prst="flowChartConnector">
              <a:avLst/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lang="en-US" sz="1600"/>
                <a:t>P</a:t>
              </a:r>
              <a:r>
                <a:rPr b="1" baseline="-25000" lang="en-US" sz="1600">
                  <a:solidFill>
                    <a:schemeClr val="dk1"/>
                  </a:solidFill>
                </a:rPr>
                <a:t>2</a:t>
              </a:r>
              <a:endParaRPr b="1" i="0" sz="1600" u="none" cap="none" strike="noStrike">
                <a:solidFill>
                  <a:srgbClr val="000000"/>
                </a:solidFill>
              </a:endParaRPr>
            </a:p>
          </p:txBody>
        </p:sp>
        <p:cxnSp>
          <p:nvCxnSpPr>
            <p:cNvPr id="1140" name="Google Shape;1140;p69"/>
            <p:cNvCxnSpPr>
              <a:stCxn id="1128" idx="6"/>
              <a:endCxn id="1110" idx="2"/>
            </p:cNvCxnSpPr>
            <p:nvPr/>
          </p:nvCxnSpPr>
          <p:spPr>
            <a:xfrm>
              <a:off x="6979677" y="875300"/>
              <a:ext cx="381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41" name="Google Shape;1141;p69"/>
            <p:cNvCxnSpPr>
              <a:stCxn id="1128" idx="6"/>
              <a:endCxn id="1111" idx="2"/>
            </p:cNvCxnSpPr>
            <p:nvPr/>
          </p:nvCxnSpPr>
          <p:spPr>
            <a:xfrm>
              <a:off x="6979677" y="875300"/>
              <a:ext cx="3816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42" name="Google Shape;1142;p69"/>
            <p:cNvCxnSpPr>
              <a:stCxn id="1026" idx="6"/>
              <a:endCxn id="1110" idx="2"/>
            </p:cNvCxnSpPr>
            <p:nvPr/>
          </p:nvCxnSpPr>
          <p:spPr>
            <a:xfrm flipH="1" rot="10800000">
              <a:off x="6990019" y="875333"/>
              <a:ext cx="371400" cy="73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143" name="Google Shape;1143;p69"/>
            <p:cNvCxnSpPr>
              <a:stCxn id="1026" idx="6"/>
              <a:endCxn id="1111" idx="2"/>
            </p:cNvCxnSpPr>
            <p:nvPr/>
          </p:nvCxnSpPr>
          <p:spPr>
            <a:xfrm>
              <a:off x="6990019" y="1610033"/>
              <a:ext cx="37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121" name="Google Shape;1121;p69"/>
          <p:cNvSpPr/>
          <p:nvPr/>
        </p:nvSpPr>
        <p:spPr>
          <a:xfrm>
            <a:off x="7092781" y="910821"/>
            <a:ext cx="626400" cy="531900"/>
          </a:xfrm>
          <a:prstGeom prst="flowChartConnector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/>
              <a:t>F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9"/>
          <p:cNvSpPr/>
          <p:nvPr/>
        </p:nvSpPr>
        <p:spPr>
          <a:xfrm>
            <a:off x="7092781" y="1114020"/>
            <a:ext cx="626400" cy="531900"/>
          </a:xfrm>
          <a:prstGeom prst="flowChartConnector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1600"/>
              <a:t>F</a:t>
            </a:r>
            <a:r>
              <a:rPr b="1" baseline="-25000" lang="en-US" sz="1600">
                <a:solidFill>
                  <a:schemeClr val="dk1"/>
                </a:solidFill>
              </a:rPr>
              <a:t>1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131" name="Google Shape;1131;p69"/>
          <p:cNvSpPr/>
          <p:nvPr/>
        </p:nvSpPr>
        <p:spPr>
          <a:xfrm>
            <a:off x="7331635" y="2296854"/>
            <a:ext cx="626400" cy="531900"/>
          </a:xfrm>
          <a:prstGeom prst="flowChartConnector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US" sz="1600"/>
              <a:t>F</a:t>
            </a:r>
            <a:r>
              <a:rPr b="1" baseline="-25000" lang="en-US" sz="1600"/>
              <a:t>2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144" name="Google Shape;1144;p69"/>
          <p:cNvSpPr txBox="1"/>
          <p:nvPr/>
        </p:nvSpPr>
        <p:spPr>
          <a:xfrm>
            <a:off x="12200" y="3284833"/>
            <a:ext cx="12009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this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delightful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movie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got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laughs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5" name="Google Shape;1145;p69"/>
          <p:cNvSpPr txBox="1"/>
          <p:nvPr/>
        </p:nvSpPr>
        <p:spPr>
          <a:xfrm>
            <a:off x="889133" y="2158417"/>
            <a:ext cx="17037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Word embeddings (X)</a:t>
            </a:r>
            <a:endParaRPr b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6" name="Google Shape;1146;p69"/>
          <p:cNvSpPr/>
          <p:nvPr/>
        </p:nvSpPr>
        <p:spPr>
          <a:xfrm>
            <a:off x="5031067" y="534200"/>
            <a:ext cx="7491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i="0" lang="en-US" sz="1600" u="none" cap="none" strike="noStrike">
                <a:solidFill>
                  <a:srgbClr val="000000"/>
                </a:solidFill>
              </a:rPr>
              <a:t>11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147" name="Google Shape;1147;p69"/>
          <p:cNvSpPr/>
          <p:nvPr/>
        </p:nvSpPr>
        <p:spPr>
          <a:xfrm>
            <a:off x="5031067" y="1347000"/>
            <a:ext cx="7491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-US" sz="1600"/>
              <a:t>2</a:t>
            </a:r>
            <a:r>
              <a:rPr b="1" baseline="-25000" i="0" lang="en-US" sz="1600" u="none" cap="none" strike="noStrike">
                <a:solidFill>
                  <a:srgbClr val="000000"/>
                </a:solidFill>
              </a:rPr>
              <a:t>1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148" name="Google Shape;1148;p69"/>
          <p:cNvSpPr/>
          <p:nvPr/>
        </p:nvSpPr>
        <p:spPr>
          <a:xfrm>
            <a:off x="5031067" y="2058200"/>
            <a:ext cx="7491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-US" sz="1600"/>
              <a:t>3</a:t>
            </a:r>
            <a:r>
              <a:rPr b="1" baseline="-25000" i="0" lang="en-US" sz="1600" u="none" cap="none" strike="noStrike">
                <a:solidFill>
                  <a:srgbClr val="000000"/>
                </a:solidFill>
              </a:rPr>
              <a:t>1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149" name="Google Shape;1149;p69"/>
          <p:cNvSpPr/>
          <p:nvPr/>
        </p:nvSpPr>
        <p:spPr>
          <a:xfrm>
            <a:off x="5031067" y="2769400"/>
            <a:ext cx="749100" cy="531900"/>
          </a:xfrm>
          <a:prstGeom prst="flowChartConnector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X</a:t>
            </a:r>
            <a:r>
              <a:rPr b="1" baseline="-25000" lang="en-US" sz="1600"/>
              <a:t>4</a:t>
            </a:r>
            <a:r>
              <a:rPr b="1" baseline="-25000" i="0" lang="en-US" sz="1600" u="none" cap="none" strike="noStrike">
                <a:solidFill>
                  <a:srgbClr val="000000"/>
                </a:solidFill>
              </a:rPr>
              <a:t>1</a:t>
            </a:r>
            <a:endParaRPr b="1" baseline="-25000" i="0" sz="16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0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CNN Example</a:t>
            </a:r>
            <a:endParaRPr sz="3700"/>
          </a:p>
        </p:txBody>
      </p:sp>
      <p:grpSp>
        <p:nvGrpSpPr>
          <p:cNvPr id="1155" name="Google Shape;1155;p70"/>
          <p:cNvGrpSpPr/>
          <p:nvPr/>
        </p:nvGrpSpPr>
        <p:grpSpPr>
          <a:xfrm>
            <a:off x="2445025" y="3378429"/>
            <a:ext cx="817877" cy="369020"/>
            <a:chOff x="769775" y="2822500"/>
            <a:chExt cx="489600" cy="221700"/>
          </a:xfrm>
        </p:grpSpPr>
        <p:sp>
          <p:nvSpPr>
            <p:cNvPr id="1156" name="Google Shape;1156;p7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19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600"/>
                <a:t>1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19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600"/>
                <a:t>0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8" name="Google Shape;1158;p70"/>
          <p:cNvGrpSpPr/>
          <p:nvPr/>
        </p:nvGrpSpPr>
        <p:grpSpPr>
          <a:xfrm>
            <a:off x="2445025" y="3735362"/>
            <a:ext cx="817877" cy="369020"/>
            <a:chOff x="769775" y="2822500"/>
            <a:chExt cx="489600" cy="221700"/>
          </a:xfrm>
        </p:grpSpPr>
        <p:sp>
          <p:nvSpPr>
            <p:cNvPr id="1159" name="Google Shape;1159;p7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19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600"/>
                <a:t>2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19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600"/>
                <a:t>-2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1" name="Google Shape;1161;p70"/>
          <p:cNvGrpSpPr/>
          <p:nvPr/>
        </p:nvGrpSpPr>
        <p:grpSpPr>
          <a:xfrm>
            <a:off x="2445025" y="4104406"/>
            <a:ext cx="817877" cy="369020"/>
            <a:chOff x="769775" y="2822500"/>
            <a:chExt cx="489600" cy="221700"/>
          </a:xfrm>
        </p:grpSpPr>
        <p:sp>
          <p:nvSpPr>
            <p:cNvPr id="1162" name="Google Shape;1162;p7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19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600"/>
                <a:t>-1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19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600"/>
                <a:t>3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4" name="Google Shape;1164;p70"/>
          <p:cNvGrpSpPr/>
          <p:nvPr/>
        </p:nvGrpSpPr>
        <p:grpSpPr>
          <a:xfrm>
            <a:off x="2445025" y="4473450"/>
            <a:ext cx="817877" cy="369020"/>
            <a:chOff x="769775" y="2822500"/>
            <a:chExt cx="489600" cy="221700"/>
          </a:xfrm>
        </p:grpSpPr>
        <p:sp>
          <p:nvSpPr>
            <p:cNvPr id="1165" name="Google Shape;1165;p7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19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600"/>
                <a:t>0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19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600"/>
                <a:t>1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7" name="Google Shape;1167;p70"/>
          <p:cNvGrpSpPr/>
          <p:nvPr/>
        </p:nvGrpSpPr>
        <p:grpSpPr>
          <a:xfrm>
            <a:off x="2445025" y="4830384"/>
            <a:ext cx="817877" cy="369020"/>
            <a:chOff x="769775" y="2822500"/>
            <a:chExt cx="489600" cy="221700"/>
          </a:xfrm>
        </p:grpSpPr>
        <p:sp>
          <p:nvSpPr>
            <p:cNvPr id="1168" name="Google Shape;1168;p70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19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600"/>
                <a:t>2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0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12190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600"/>
                <a:t>-3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Google Shape;1170;p70"/>
          <p:cNvSpPr/>
          <p:nvPr/>
        </p:nvSpPr>
        <p:spPr>
          <a:xfrm>
            <a:off x="4439267" y="2273533"/>
            <a:ext cx="2295900" cy="21021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70"/>
          <p:cNvSpPr/>
          <p:nvPr/>
        </p:nvSpPr>
        <p:spPr>
          <a:xfrm>
            <a:off x="4774950" y="27160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70"/>
          <p:cNvSpPr/>
          <p:nvPr/>
        </p:nvSpPr>
        <p:spPr>
          <a:xfrm>
            <a:off x="5101350" y="27160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70"/>
          <p:cNvSpPr/>
          <p:nvPr/>
        </p:nvSpPr>
        <p:spPr>
          <a:xfrm>
            <a:off x="4774950" y="30116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3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70"/>
          <p:cNvSpPr/>
          <p:nvPr/>
        </p:nvSpPr>
        <p:spPr>
          <a:xfrm>
            <a:off x="5101350" y="30116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-1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70"/>
          <p:cNvSpPr txBox="1"/>
          <p:nvPr/>
        </p:nvSpPr>
        <p:spPr>
          <a:xfrm>
            <a:off x="4854550" y="24334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6" name="Google Shape;1176;p70"/>
          <p:cNvSpPr txBox="1"/>
          <p:nvPr/>
        </p:nvSpPr>
        <p:spPr>
          <a:xfrm>
            <a:off x="6128816" y="2509220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h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7" name="Google Shape;1177;p70"/>
          <p:cNvSpPr txBox="1"/>
          <p:nvPr/>
        </p:nvSpPr>
        <p:spPr>
          <a:xfrm>
            <a:off x="4116742" y="3284834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 i="0" sz="1900" u="none" cap="none" strike="noStrike">
              <a:solidFill>
                <a:srgbClr val="99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8" name="Google Shape;1178;p70"/>
          <p:cNvSpPr txBox="1"/>
          <p:nvPr/>
        </p:nvSpPr>
        <p:spPr>
          <a:xfrm>
            <a:off x="5232817" y="29903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9" name="Google Shape;1179;p70"/>
          <p:cNvSpPr/>
          <p:nvPr/>
        </p:nvSpPr>
        <p:spPr>
          <a:xfrm>
            <a:off x="6167790" y="3062231"/>
            <a:ext cx="326400" cy="295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9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0" name="Google Shape;1180;p70"/>
          <p:cNvCxnSpPr>
            <a:endCxn id="1179" idx="1"/>
          </p:cNvCxnSpPr>
          <p:nvPr/>
        </p:nvCxnSpPr>
        <p:spPr>
          <a:xfrm flipH="1" rot="10800000">
            <a:off x="3339690" y="3209981"/>
            <a:ext cx="2828100" cy="4665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1" name="Google Shape;1181;p70"/>
          <p:cNvCxnSpPr>
            <a:endCxn id="1182" idx="1"/>
          </p:cNvCxnSpPr>
          <p:nvPr/>
        </p:nvCxnSpPr>
        <p:spPr>
          <a:xfrm flipH="1" rot="10800000">
            <a:off x="3403890" y="3466881"/>
            <a:ext cx="2763900" cy="5145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82" name="Google Shape;1182;p70"/>
          <p:cNvSpPr/>
          <p:nvPr/>
        </p:nvSpPr>
        <p:spPr>
          <a:xfrm>
            <a:off x="6167790" y="3319131"/>
            <a:ext cx="326400" cy="295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09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-8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3" name="Google Shape;1183;p70"/>
          <p:cNvCxnSpPr>
            <a:endCxn id="1184" idx="1"/>
          </p:cNvCxnSpPr>
          <p:nvPr/>
        </p:nvCxnSpPr>
        <p:spPr>
          <a:xfrm flipH="1" rot="10800000">
            <a:off x="3479790" y="3736697"/>
            <a:ext cx="2688000" cy="5940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1184" name="Google Shape;1184;p70"/>
          <p:cNvSpPr/>
          <p:nvPr/>
        </p:nvSpPr>
        <p:spPr>
          <a:xfrm>
            <a:off x="6167790" y="3588947"/>
            <a:ext cx="326400" cy="295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4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5" name="Google Shape;1185;p70"/>
          <p:cNvCxnSpPr>
            <a:endCxn id="1186" idx="1"/>
          </p:cNvCxnSpPr>
          <p:nvPr/>
        </p:nvCxnSpPr>
        <p:spPr>
          <a:xfrm flipH="1" rot="10800000">
            <a:off x="3517890" y="4032297"/>
            <a:ext cx="2649900" cy="641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86" name="Google Shape;1186;p70"/>
          <p:cNvSpPr/>
          <p:nvPr/>
        </p:nvSpPr>
        <p:spPr>
          <a:xfrm>
            <a:off x="6167790" y="3884547"/>
            <a:ext cx="326400" cy="2955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09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11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70"/>
          <p:cNvSpPr/>
          <p:nvPr/>
        </p:nvSpPr>
        <p:spPr>
          <a:xfrm>
            <a:off x="4433800" y="5009100"/>
            <a:ext cx="2295900" cy="16512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70"/>
          <p:cNvSpPr/>
          <p:nvPr/>
        </p:nvSpPr>
        <p:spPr>
          <a:xfrm>
            <a:off x="4733466" y="56888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70"/>
          <p:cNvSpPr/>
          <p:nvPr/>
        </p:nvSpPr>
        <p:spPr>
          <a:xfrm>
            <a:off x="5059866" y="56888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70"/>
          <p:cNvSpPr/>
          <p:nvPr/>
        </p:nvSpPr>
        <p:spPr>
          <a:xfrm>
            <a:off x="4733466" y="59844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70"/>
          <p:cNvSpPr/>
          <p:nvPr/>
        </p:nvSpPr>
        <p:spPr>
          <a:xfrm>
            <a:off x="5059866" y="598443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-1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70"/>
          <p:cNvSpPr txBox="1"/>
          <p:nvPr/>
        </p:nvSpPr>
        <p:spPr>
          <a:xfrm>
            <a:off x="6120950" y="5009087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h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3" name="Google Shape;1193;p70"/>
          <p:cNvSpPr txBox="1"/>
          <p:nvPr/>
        </p:nvSpPr>
        <p:spPr>
          <a:xfrm>
            <a:off x="4085075" y="5256534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1" i="0" sz="1900" u="none" cap="none" strike="noStrike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" name="Google Shape;1194;p70"/>
          <p:cNvSpPr txBox="1"/>
          <p:nvPr/>
        </p:nvSpPr>
        <p:spPr>
          <a:xfrm>
            <a:off x="5224950" y="5591817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5" name="Google Shape;1195;p70"/>
          <p:cNvSpPr/>
          <p:nvPr/>
        </p:nvSpPr>
        <p:spPr>
          <a:xfrm>
            <a:off x="6159923" y="5562097"/>
            <a:ext cx="326400" cy="295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6" name="Google Shape;1196;p70"/>
          <p:cNvCxnSpPr>
            <a:endCxn id="1195" idx="1"/>
          </p:cNvCxnSpPr>
          <p:nvPr/>
        </p:nvCxnSpPr>
        <p:spPr>
          <a:xfrm>
            <a:off x="3600323" y="3663847"/>
            <a:ext cx="2559600" cy="20460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7" name="Google Shape;1197;p70"/>
          <p:cNvCxnSpPr>
            <a:endCxn id="1198" idx="1"/>
          </p:cNvCxnSpPr>
          <p:nvPr/>
        </p:nvCxnSpPr>
        <p:spPr>
          <a:xfrm>
            <a:off x="3657623" y="4006847"/>
            <a:ext cx="2502300" cy="19599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98" name="Google Shape;1198;p70"/>
          <p:cNvSpPr/>
          <p:nvPr/>
        </p:nvSpPr>
        <p:spPr>
          <a:xfrm>
            <a:off x="6159923" y="5818997"/>
            <a:ext cx="326400" cy="295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09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-1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9" name="Google Shape;1199;p70"/>
          <p:cNvCxnSpPr>
            <a:endCxn id="1200" idx="1"/>
          </p:cNvCxnSpPr>
          <p:nvPr/>
        </p:nvCxnSpPr>
        <p:spPr>
          <a:xfrm>
            <a:off x="3708323" y="4419464"/>
            <a:ext cx="2451600" cy="18171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200" name="Google Shape;1200;p70"/>
          <p:cNvSpPr/>
          <p:nvPr/>
        </p:nvSpPr>
        <p:spPr>
          <a:xfrm>
            <a:off x="6159923" y="6088814"/>
            <a:ext cx="326400" cy="295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09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-6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70"/>
          <p:cNvSpPr/>
          <p:nvPr/>
        </p:nvSpPr>
        <p:spPr>
          <a:xfrm>
            <a:off x="4733466" y="62470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70"/>
          <p:cNvSpPr/>
          <p:nvPr/>
        </p:nvSpPr>
        <p:spPr>
          <a:xfrm>
            <a:off x="5059866" y="62470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70"/>
          <p:cNvSpPr txBox="1"/>
          <p:nvPr/>
        </p:nvSpPr>
        <p:spPr>
          <a:xfrm>
            <a:off x="4740917" y="531048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4" name="Google Shape;1204;p70"/>
          <p:cNvSpPr/>
          <p:nvPr/>
        </p:nvSpPr>
        <p:spPr>
          <a:xfrm>
            <a:off x="7548240" y="4299464"/>
            <a:ext cx="326400" cy="2955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60925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11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5" name="Google Shape;1205;p70"/>
          <p:cNvCxnSpPr>
            <a:stCxn id="1179" idx="3"/>
            <a:endCxn id="1204" idx="1"/>
          </p:cNvCxnSpPr>
          <p:nvPr/>
        </p:nvCxnSpPr>
        <p:spPr>
          <a:xfrm>
            <a:off x="6494190" y="3209981"/>
            <a:ext cx="1053900" cy="12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6" name="Google Shape;1206;p70"/>
          <p:cNvCxnSpPr>
            <a:stCxn id="1186" idx="3"/>
            <a:endCxn id="1204" idx="1"/>
          </p:cNvCxnSpPr>
          <p:nvPr/>
        </p:nvCxnSpPr>
        <p:spPr>
          <a:xfrm>
            <a:off x="6494190" y="4032297"/>
            <a:ext cx="105390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7" name="Google Shape;1207;p70"/>
          <p:cNvCxnSpPr>
            <a:stCxn id="1184" idx="3"/>
            <a:endCxn id="1204" idx="1"/>
          </p:cNvCxnSpPr>
          <p:nvPr/>
        </p:nvCxnSpPr>
        <p:spPr>
          <a:xfrm>
            <a:off x="6494190" y="3736697"/>
            <a:ext cx="1053900" cy="7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8" name="Google Shape;1208;p70"/>
          <p:cNvCxnSpPr>
            <a:stCxn id="1182" idx="3"/>
            <a:endCxn id="1204" idx="1"/>
          </p:cNvCxnSpPr>
          <p:nvPr/>
        </p:nvCxnSpPr>
        <p:spPr>
          <a:xfrm>
            <a:off x="6494190" y="3466881"/>
            <a:ext cx="1053900" cy="9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9" name="Google Shape;1209;p70"/>
          <p:cNvSpPr txBox="1"/>
          <p:nvPr/>
        </p:nvSpPr>
        <p:spPr>
          <a:xfrm>
            <a:off x="7285800" y="2955333"/>
            <a:ext cx="8181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max pool (P</a:t>
            </a:r>
            <a:r>
              <a:rPr b="1" baseline="-25000" lang="en-US" sz="2100">
                <a:solidFill>
                  <a:schemeClr val="dk1"/>
                </a:solidFill>
              </a:rPr>
              <a:t>1</a:t>
            </a: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0" name="Google Shape;1210;p70"/>
          <p:cNvSpPr/>
          <p:nvPr/>
        </p:nvSpPr>
        <p:spPr>
          <a:xfrm>
            <a:off x="7548223" y="4595064"/>
            <a:ext cx="326400" cy="2955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/>
              <a:t>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1" name="Google Shape;1211;p70"/>
          <p:cNvCxnSpPr/>
          <p:nvPr/>
        </p:nvCxnSpPr>
        <p:spPr>
          <a:xfrm flipH="1" rot="10800000">
            <a:off x="6486334" y="4706943"/>
            <a:ext cx="1053900" cy="9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2" name="Google Shape;1212;p70"/>
          <p:cNvCxnSpPr/>
          <p:nvPr/>
        </p:nvCxnSpPr>
        <p:spPr>
          <a:xfrm flipH="1" rot="10800000">
            <a:off x="6486334" y="4706900"/>
            <a:ext cx="1053900" cy="15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3" name="Google Shape;1213;p70"/>
          <p:cNvCxnSpPr/>
          <p:nvPr/>
        </p:nvCxnSpPr>
        <p:spPr>
          <a:xfrm flipH="1" rot="10800000">
            <a:off x="6486334" y="4707208"/>
            <a:ext cx="1053900" cy="12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4" name="Google Shape;1214;p70"/>
          <p:cNvSpPr txBox="1"/>
          <p:nvPr/>
        </p:nvSpPr>
        <p:spPr>
          <a:xfrm>
            <a:off x="7066567" y="5219700"/>
            <a:ext cx="818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max pool (P</a:t>
            </a:r>
            <a:r>
              <a:rPr b="1" baseline="-25000" lang="en-US" sz="2100">
                <a:solidFill>
                  <a:schemeClr val="dk1"/>
                </a:solidFill>
              </a:rPr>
              <a:t>2</a:t>
            </a: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5" name="Google Shape;1215;p70"/>
          <p:cNvSpPr txBox="1"/>
          <p:nvPr/>
        </p:nvSpPr>
        <p:spPr>
          <a:xfrm>
            <a:off x="4260367" y="1691733"/>
            <a:ext cx="28281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Conv size 2 filter (F</a:t>
            </a:r>
            <a:r>
              <a:rPr b="1" baseline="-25000" lang="en-US" sz="2100">
                <a:solidFill>
                  <a:schemeClr val="dk1"/>
                </a:solidFill>
              </a:rPr>
              <a:t>1</a:t>
            </a: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6" name="Google Shape;1216;p70"/>
          <p:cNvSpPr txBox="1"/>
          <p:nvPr/>
        </p:nvSpPr>
        <p:spPr>
          <a:xfrm>
            <a:off x="2795100" y="5488500"/>
            <a:ext cx="16389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Conv size 3 filter (F</a:t>
            </a:r>
            <a:r>
              <a:rPr b="1" baseline="-25000" lang="en-US" sz="2100">
                <a:solidFill>
                  <a:schemeClr val="dk1"/>
                </a:solidFill>
              </a:rPr>
              <a:t>2</a:t>
            </a: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7" name="Google Shape;1217;p70"/>
          <p:cNvCxnSpPr/>
          <p:nvPr/>
        </p:nvCxnSpPr>
        <p:spPr>
          <a:xfrm>
            <a:off x="3340100" y="3365500"/>
            <a:ext cx="2100" cy="7053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8" name="Google Shape;1218;p70"/>
          <p:cNvCxnSpPr/>
          <p:nvPr/>
        </p:nvCxnSpPr>
        <p:spPr>
          <a:xfrm>
            <a:off x="3391483" y="3735133"/>
            <a:ext cx="2100" cy="7053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19" name="Google Shape;1219;p70"/>
          <p:cNvCxnSpPr/>
          <p:nvPr/>
        </p:nvCxnSpPr>
        <p:spPr>
          <a:xfrm>
            <a:off x="3470300" y="4094667"/>
            <a:ext cx="2100" cy="7053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220" name="Google Shape;1220;p70"/>
          <p:cNvCxnSpPr/>
          <p:nvPr/>
        </p:nvCxnSpPr>
        <p:spPr>
          <a:xfrm>
            <a:off x="3509717" y="4473267"/>
            <a:ext cx="2100" cy="7053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70"/>
          <p:cNvCxnSpPr/>
          <p:nvPr/>
        </p:nvCxnSpPr>
        <p:spPr>
          <a:xfrm>
            <a:off x="3600450" y="3381050"/>
            <a:ext cx="900" cy="10245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70"/>
          <p:cNvCxnSpPr/>
          <p:nvPr/>
        </p:nvCxnSpPr>
        <p:spPr>
          <a:xfrm>
            <a:off x="3651833" y="3750683"/>
            <a:ext cx="0" cy="10233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70"/>
          <p:cNvCxnSpPr/>
          <p:nvPr/>
        </p:nvCxnSpPr>
        <p:spPr>
          <a:xfrm>
            <a:off x="3702450" y="4116167"/>
            <a:ext cx="6000" cy="10809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24" name="Google Shape;1224;p70"/>
          <p:cNvSpPr txBox="1"/>
          <p:nvPr/>
        </p:nvSpPr>
        <p:spPr>
          <a:xfrm>
            <a:off x="614000" y="3284833"/>
            <a:ext cx="14493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this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delightful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movie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got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laughs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5" name="Google Shape;1225;p70"/>
          <p:cNvSpPr txBox="1"/>
          <p:nvPr/>
        </p:nvSpPr>
        <p:spPr>
          <a:xfrm>
            <a:off x="8629167" y="2283933"/>
            <a:ext cx="28281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1" lang="en-US" sz="2100">
                <a:latin typeface="Open Sans"/>
                <a:ea typeface="Open Sans"/>
                <a:cs typeface="Open Sans"/>
                <a:sym typeface="Open Sans"/>
              </a:rPr>
              <a:t>Best match for filter F</a:t>
            </a:r>
            <a:r>
              <a:rPr b="1" baseline="-25000" lang="en-US" sz="2100">
                <a:solidFill>
                  <a:schemeClr val="dk1"/>
                </a:solidFill>
              </a:rPr>
              <a:t>1</a:t>
            </a:r>
            <a:r>
              <a:rPr i="1" lang="en-US" sz="2100">
                <a:latin typeface="Open Sans"/>
                <a:ea typeface="Open Sans"/>
                <a:cs typeface="Open Sans"/>
                <a:sym typeface="Open Sans"/>
              </a:rPr>
              <a:t> is the last bigram, “got laughs”</a:t>
            </a:r>
            <a:endParaRPr b="0" i="1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6" name="Google Shape;1226;p70"/>
          <p:cNvSpPr txBox="1"/>
          <p:nvPr/>
        </p:nvSpPr>
        <p:spPr>
          <a:xfrm>
            <a:off x="8682600" y="4526867"/>
            <a:ext cx="28281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1" lang="en-US" sz="2100">
                <a:latin typeface="Open Sans"/>
                <a:ea typeface="Open Sans"/>
                <a:cs typeface="Open Sans"/>
                <a:sym typeface="Open Sans"/>
              </a:rPr>
              <a:t>Best match for filter F</a:t>
            </a:r>
            <a:r>
              <a:rPr b="1" baseline="-25000" lang="en-US" sz="2100">
                <a:solidFill>
                  <a:schemeClr val="dk1"/>
                </a:solidFill>
              </a:rPr>
              <a:t>2</a:t>
            </a:r>
            <a:r>
              <a:rPr i="1" lang="en-US" sz="2100">
                <a:latin typeface="Open Sans"/>
                <a:ea typeface="Open Sans"/>
                <a:cs typeface="Open Sans"/>
                <a:sym typeface="Open Sans"/>
              </a:rPr>
              <a:t> is the first trigram, “this delightful movie”</a:t>
            </a:r>
            <a:endParaRPr b="0" i="1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27" name="Google Shape;1227;p70"/>
          <p:cNvCxnSpPr>
            <a:stCxn id="1225" idx="1"/>
            <a:endCxn id="1204" idx="3"/>
          </p:cNvCxnSpPr>
          <p:nvPr/>
        </p:nvCxnSpPr>
        <p:spPr>
          <a:xfrm flipH="1">
            <a:off x="7874667" y="2949333"/>
            <a:ext cx="754500" cy="14979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8" name="Google Shape;1228;p70"/>
          <p:cNvCxnSpPr>
            <a:stCxn id="1226" idx="1"/>
            <a:endCxn id="1210" idx="3"/>
          </p:cNvCxnSpPr>
          <p:nvPr/>
        </p:nvCxnSpPr>
        <p:spPr>
          <a:xfrm rot="10800000">
            <a:off x="7874700" y="4742867"/>
            <a:ext cx="807900" cy="4494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29" name="Google Shape;1229;p70"/>
          <p:cNvSpPr txBox="1"/>
          <p:nvPr/>
        </p:nvSpPr>
        <p:spPr>
          <a:xfrm>
            <a:off x="2119067" y="2041000"/>
            <a:ext cx="18432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Word embeddings (X)</a:t>
            </a:r>
            <a:endParaRPr b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30" name="Google Shape;1230;p70"/>
          <p:cNvCxnSpPr/>
          <p:nvPr/>
        </p:nvCxnSpPr>
        <p:spPr>
          <a:xfrm flipH="1" rot="10800000">
            <a:off x="2019300" y="3597767"/>
            <a:ext cx="463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1" name="Google Shape;1231;p70"/>
          <p:cNvCxnSpPr/>
          <p:nvPr/>
        </p:nvCxnSpPr>
        <p:spPr>
          <a:xfrm flipH="1" rot="10800000">
            <a:off x="2019300" y="3964817"/>
            <a:ext cx="463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2" name="Google Shape;1232;p70"/>
          <p:cNvCxnSpPr/>
          <p:nvPr/>
        </p:nvCxnSpPr>
        <p:spPr>
          <a:xfrm flipH="1" rot="10800000">
            <a:off x="2019300" y="4319800"/>
            <a:ext cx="463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3" name="Google Shape;1233;p70"/>
          <p:cNvCxnSpPr/>
          <p:nvPr/>
        </p:nvCxnSpPr>
        <p:spPr>
          <a:xfrm flipH="1" rot="10800000">
            <a:off x="2019300" y="4690800"/>
            <a:ext cx="463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4" name="Google Shape;1234;p70"/>
          <p:cNvCxnSpPr/>
          <p:nvPr/>
        </p:nvCxnSpPr>
        <p:spPr>
          <a:xfrm flipH="1" rot="10800000">
            <a:off x="2019300" y="5073900"/>
            <a:ext cx="4632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1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Let’s Build This!</a:t>
            </a:r>
            <a:endParaRPr/>
          </a:p>
        </p:txBody>
      </p:sp>
      <p:sp>
        <p:nvSpPr>
          <p:cNvPr id="1241" name="Google Shape;1241;p71"/>
          <p:cNvSpPr txBox="1"/>
          <p:nvPr>
            <p:ph idx="1" type="body"/>
          </p:nvPr>
        </p:nvSpPr>
        <p:spPr>
          <a:xfrm>
            <a:off x="609600" y="2895601"/>
            <a:ext cx="109728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Notebook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2"/>
          <p:cNvSpPr txBox="1"/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Paper Peeks/Recent Advances/Challenges</a:t>
            </a:r>
            <a:endParaRPr/>
          </a:p>
        </p:txBody>
      </p:sp>
      <p:sp>
        <p:nvSpPr>
          <p:cNvPr id="1247" name="Google Shape;1247;p72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Classific</a:t>
            </a:r>
            <a:r>
              <a:rPr lang="en-US"/>
              <a:t>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73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Papers</a:t>
            </a:r>
            <a:endParaRPr/>
          </a:p>
        </p:txBody>
      </p:sp>
      <p:sp>
        <p:nvSpPr>
          <p:cNvPr id="1254" name="Google Shape;1254;p73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/>
              <a:t>The original Deep Average Network paper:</a:t>
            </a:r>
            <a:r>
              <a:rPr lang="en-US" sz="2000"/>
              <a:t>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Deep Unordered Composition Rivals Syntactic Methods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for Text Classification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/>
              <a:t>CNNs can still play a role in NLP: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Are Pre-trained Convolutions Better than Pre-trained Transformers?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4"/>
          <p:cNvSpPr txBox="1"/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Extras</a:t>
            </a:r>
            <a:endParaRPr/>
          </a:p>
        </p:txBody>
      </p:sp>
      <p:sp>
        <p:nvSpPr>
          <p:cNvPr id="1260" name="Google Shape;1260;p74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Classification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5"/>
          <p:cNvSpPr txBox="1"/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Outlook: Beyond Text Classification</a:t>
            </a:r>
            <a:endParaRPr/>
          </a:p>
        </p:txBody>
      </p:sp>
      <p:sp>
        <p:nvSpPr>
          <p:cNvPr id="1266" name="Google Shape;1266;p75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r>
              <a:rPr lang="en-US"/>
              <a:t>Introduction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6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How do we think about NLP?</a:t>
            </a:r>
            <a:endParaRPr/>
          </a:p>
        </p:txBody>
      </p:sp>
      <p:sp>
        <p:nvSpPr>
          <p:cNvPr id="1272" name="Google Shape;1272;p76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/>
              <a:t>NLP can be characterized as:</a:t>
            </a:r>
            <a:endParaRPr/>
          </a:p>
          <a:p>
            <a:pPr indent="-438150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A set of </a:t>
            </a:r>
            <a:r>
              <a:rPr lang="en-US" sz="2100">
                <a:solidFill>
                  <a:srgbClr val="FF0000"/>
                </a:solidFill>
              </a:rPr>
              <a:t>tasks</a:t>
            </a:r>
            <a:r>
              <a:rPr lang="en-US" sz="2100"/>
              <a:t> involving language</a:t>
            </a:r>
            <a:endParaRPr sz="2100"/>
          </a:p>
          <a:p>
            <a:pPr indent="-4381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Tasks are cast as a particular type of </a:t>
            </a:r>
            <a:r>
              <a:rPr lang="en-US" sz="2100">
                <a:solidFill>
                  <a:srgbClr val="4A86E8"/>
                </a:solidFill>
              </a:rPr>
              <a:t>problem structure</a:t>
            </a:r>
            <a:endParaRPr sz="2100">
              <a:solidFill>
                <a:srgbClr val="4A86E8"/>
              </a:solidFill>
            </a:endParaRPr>
          </a:p>
          <a:p>
            <a:pPr indent="-4381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AutoNum type="arabicPeriod"/>
            </a:pPr>
            <a:r>
              <a:rPr lang="en-US" sz="2100">
                <a:solidFill>
                  <a:srgbClr val="000000"/>
                </a:solidFill>
              </a:rPr>
              <a:t>A </a:t>
            </a:r>
            <a:r>
              <a:rPr lang="en-US" sz="2100">
                <a:solidFill>
                  <a:srgbClr val="FF9900"/>
                </a:solidFill>
              </a:rPr>
              <a:t>set of data</a:t>
            </a:r>
            <a:r>
              <a:rPr lang="en-US" sz="2100">
                <a:solidFill>
                  <a:srgbClr val="000000"/>
                </a:solidFill>
              </a:rPr>
              <a:t> that incorporates the linguistic features and relations that characterize the task and problem</a:t>
            </a:r>
            <a:endParaRPr sz="2100">
              <a:solidFill>
                <a:srgbClr val="000000"/>
              </a:solidFill>
            </a:endParaRPr>
          </a:p>
          <a:p>
            <a:pPr indent="-4381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A </a:t>
            </a:r>
            <a:r>
              <a:rPr lang="en-US" sz="2100">
                <a:solidFill>
                  <a:srgbClr val="6AA84F"/>
                </a:solidFill>
              </a:rPr>
              <a:t>model architecture</a:t>
            </a:r>
            <a:r>
              <a:rPr lang="en-US" sz="2100"/>
              <a:t> is selected to learn to make inferences about the task</a:t>
            </a:r>
            <a:endParaRPr sz="2100"/>
          </a:p>
          <a:p>
            <a:pPr indent="-4381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The parameters of the model are </a:t>
            </a:r>
            <a:r>
              <a:rPr lang="en-US" sz="2100">
                <a:solidFill>
                  <a:srgbClr val="FF00FF"/>
                </a:solidFill>
              </a:rPr>
              <a:t>trained</a:t>
            </a:r>
            <a:r>
              <a:rPr lang="en-US" sz="2100"/>
              <a:t> to best fit the </a:t>
            </a:r>
            <a:r>
              <a:rPr lang="en-US" sz="2100">
                <a:solidFill>
                  <a:srgbClr val="FF9900"/>
                </a:solidFill>
              </a:rPr>
              <a:t>training data</a:t>
            </a:r>
            <a:br>
              <a:rPr lang="en-US"/>
            </a:br>
            <a:endParaRPr/>
          </a:p>
          <a:p>
            <a:pPr indent="0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/>
              <a:t>This class will teach you to address common NLP tasks by architecting, coding, and training appropriate model architectures (usually neural networks) using appropriate data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77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Some NLP Tasks</a:t>
            </a:r>
            <a:endParaRPr/>
          </a:p>
        </p:txBody>
      </p:sp>
      <p:sp>
        <p:nvSpPr>
          <p:cNvPr id="1278" name="Google Shape;1278;p77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6096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Question Answering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Machine translation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Summarization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Natural Language Inference (NLI)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Sentiment Analysis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Semantic Role Labeling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Relation Extraction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Goal Directed Dialog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Semantic Parsing</a:t>
            </a:r>
            <a:endParaRPr sz="2100"/>
          </a:p>
          <a:p>
            <a:pPr indent="-4381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Commonsense Reasoning</a:t>
            </a:r>
            <a:endParaRPr sz="2100"/>
          </a:p>
        </p:txBody>
      </p:sp>
      <p:sp>
        <p:nvSpPr>
          <p:cNvPr id="1279" name="Google Shape;1279;p77"/>
          <p:cNvSpPr txBox="1"/>
          <p:nvPr>
            <p:ph idx="4294967295" type="body"/>
          </p:nvPr>
        </p:nvSpPr>
        <p:spPr>
          <a:xfrm>
            <a:off x="6443200" y="1633633"/>
            <a:ext cx="5333100" cy="4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Text Classification</a:t>
            </a:r>
            <a:endParaRPr b="1" sz="2100"/>
          </a:p>
          <a:p>
            <a:pPr indent="-4381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Language Modeling</a:t>
            </a:r>
            <a:endParaRPr sz="2100"/>
          </a:p>
          <a:p>
            <a:pPr indent="-4381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Entity Recognition</a:t>
            </a:r>
            <a:endParaRPr sz="2100"/>
          </a:p>
          <a:p>
            <a:pPr indent="-4381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Word Sense Disambiguation</a:t>
            </a:r>
            <a:endParaRPr sz="2100"/>
          </a:p>
          <a:p>
            <a:pPr indent="-4381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Part of speech tagging</a:t>
            </a:r>
            <a:endParaRPr sz="2100"/>
          </a:p>
          <a:p>
            <a:pPr indent="-4381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Phrase extraction</a:t>
            </a:r>
            <a:endParaRPr sz="2100"/>
          </a:p>
          <a:p>
            <a:pPr indent="-4381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Fact extraction</a:t>
            </a:r>
            <a:endParaRPr sz="2100"/>
          </a:p>
          <a:p>
            <a:pPr indent="-4381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… and more …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Announcements</a:t>
            </a:r>
            <a:endParaRPr/>
          </a:p>
        </p:txBody>
      </p:sp>
      <p:sp>
        <p:nvSpPr>
          <p:cNvPr id="187" name="Google Shape;187;p42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Open Sans"/>
              <a:buChar char="-"/>
            </a:pPr>
            <a:r>
              <a:rPr b="1" lang="en-US" sz="2700"/>
              <a:t>Assignment 0</a:t>
            </a:r>
            <a:r>
              <a:rPr lang="en-US" sz="2700"/>
              <a:t> (Setup) -  already released </a:t>
            </a:r>
            <a:endParaRPr sz="2700"/>
          </a:p>
          <a:p>
            <a:pPr indent="-438150" lvl="1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-"/>
            </a:pPr>
            <a:r>
              <a:rPr lang="en-US" sz="2100"/>
              <a:t>Due (Sunday, 01/21) </a:t>
            </a:r>
            <a:endParaRPr sz="2100"/>
          </a:p>
          <a:p>
            <a:pPr indent="-438150" lvl="1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-"/>
            </a:pPr>
            <a:r>
              <a:rPr lang="en-US" sz="2100"/>
              <a:t>Please come to an office hour if you are having difficulty with it  </a:t>
            </a:r>
            <a:endParaRPr sz="2100"/>
          </a:p>
          <a:p>
            <a:pPr indent="-4762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Open Sans"/>
              <a:buChar char="-"/>
            </a:pPr>
            <a:r>
              <a:rPr b="1" lang="en-US" sz="2700"/>
              <a:t>Assignment 1</a:t>
            </a:r>
            <a:r>
              <a:rPr lang="en-US" sz="2700"/>
              <a:t> (NN) released this Friday 01/19</a:t>
            </a:r>
            <a:endParaRPr sz="2700"/>
          </a:p>
          <a:p>
            <a:pPr indent="-438150" lvl="1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-"/>
            </a:pPr>
            <a:r>
              <a:rPr lang="en-US" sz="2100"/>
              <a:t>Due Sunday, 01/28 (Tuesday 1/30 if you use late days)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b="1" lang="en-US" sz="2100"/>
              <a:t>Assignment 2</a:t>
            </a:r>
            <a:r>
              <a:rPr lang="en-US" sz="2100"/>
              <a:t> released next Friday 01/26</a:t>
            </a:r>
            <a:endParaRPr sz="2100"/>
          </a:p>
          <a:p>
            <a:pPr indent="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700"/>
          </a:p>
          <a:p>
            <a:pPr indent="-4762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-"/>
            </a:pPr>
            <a:r>
              <a:rPr b="1" lang="en-US" sz="2700"/>
              <a:t>Project Proposals </a:t>
            </a:r>
            <a:r>
              <a:rPr b="1" lang="en-US" sz="2700">
                <a:solidFill>
                  <a:srgbClr val="9900FF"/>
                </a:solidFill>
              </a:rPr>
              <a:t>- Due (02/18)!</a:t>
            </a:r>
            <a:endParaRPr b="1" sz="2700">
              <a:solidFill>
                <a:srgbClr val="9900FF"/>
              </a:solidFill>
            </a:endParaRPr>
          </a:p>
          <a:p>
            <a:pPr indent="-438150" lvl="1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100"/>
              <a:buFont typeface="Arial"/>
              <a:buChar char="-"/>
            </a:pPr>
            <a:r>
              <a:rPr b="1" lang="en-US" sz="2100">
                <a:solidFill>
                  <a:srgbClr val="9900FF"/>
                </a:solidFill>
              </a:rPr>
              <a:t>Will discuss next week</a:t>
            </a:r>
            <a:endParaRPr b="1" sz="2100">
              <a:solidFill>
                <a:srgbClr val="9900FF"/>
              </a:solidFill>
            </a:endParaRPr>
          </a:p>
          <a:p>
            <a:pPr indent="-438150" lvl="1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-"/>
            </a:pPr>
            <a:r>
              <a:rPr b="1" lang="en-US" sz="2100">
                <a:solidFill>
                  <a:srgbClr val="9900FF"/>
                </a:solidFill>
              </a:rPr>
              <a:t>Questions?</a:t>
            </a:r>
            <a:endParaRPr sz="2100"/>
          </a:p>
          <a:p>
            <a:pPr indent="-4762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-"/>
            </a:pPr>
            <a:r>
              <a:rPr b="1" lang="en-US" sz="2700"/>
              <a:t>Concerns?</a:t>
            </a:r>
            <a:endParaRPr sz="3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8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4000"/>
              <a:t>Brainstorming: “What kind of problem is this?”</a:t>
            </a:r>
            <a:endParaRPr sz="4000"/>
          </a:p>
        </p:txBody>
      </p:sp>
      <p:sp>
        <p:nvSpPr>
          <p:cNvPr id="1285" name="Google Shape;1285;p78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b="1" lang="en-US"/>
              <a:t>Sentiment Analysis</a:t>
            </a:r>
            <a:r>
              <a:rPr b="1" lang="en-US" sz="300"/>
              <a:t> </a:t>
            </a:r>
            <a:endParaRPr b="1"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-412750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●"/>
            </a:pPr>
            <a:r>
              <a:rPr lang="en-US" sz="3000"/>
              <a:t>Statement: 	“I have seen better movies” </a:t>
            </a:r>
            <a:endParaRPr sz="3000"/>
          </a:p>
          <a:p>
            <a:pPr indent="-4127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3000"/>
              <a:t>Task: 		What is the sentiment?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What kind of problem is this? How could this be approached?</a:t>
            </a:r>
            <a:r>
              <a:rPr lang="en-US" sz="3000">
                <a:solidFill>
                  <a:srgbClr val="FF0000"/>
                </a:solidFill>
              </a:rPr>
              <a:t> </a:t>
            </a:r>
            <a:endParaRPr sz="3000">
              <a:solidFill>
                <a:srgbClr val="FF0000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3000">
                <a:solidFill>
                  <a:srgbClr val="FF0000"/>
                </a:solidFill>
              </a:rPr>
              <a:t>→ Classification (..today)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9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4000"/>
              <a:t>Brainstorming: “What kind of problem is this?”</a:t>
            </a:r>
            <a:endParaRPr sz="4000"/>
          </a:p>
        </p:txBody>
      </p:sp>
      <p:sp>
        <p:nvSpPr>
          <p:cNvPr id="1291" name="Google Shape;1291;p79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b="1" lang="en-US"/>
              <a:t>Language Modeling</a:t>
            </a:r>
            <a:r>
              <a:rPr b="1" lang="en-US" sz="300"/>
              <a:t> </a:t>
            </a:r>
            <a:endParaRPr b="1"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-412750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●"/>
            </a:pPr>
            <a:r>
              <a:rPr lang="en-US" sz="3000"/>
              <a:t>Context: 	“I will not have time later this …” </a:t>
            </a:r>
            <a:endParaRPr sz="3000"/>
          </a:p>
          <a:p>
            <a:pPr indent="-4127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3000"/>
              <a:t>Task: 		What is ‘…’ ? [i.e., next-word prediction]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What kind of problem is this? How could this be approached?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80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4000"/>
              <a:t>Brainstorming: “What kind of problem is this?”</a:t>
            </a:r>
            <a:endParaRPr sz="4000"/>
          </a:p>
        </p:txBody>
      </p:sp>
      <p:sp>
        <p:nvSpPr>
          <p:cNvPr id="1297" name="Google Shape;1297;p80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b="1" lang="en-US"/>
              <a:t>Translation</a:t>
            </a:r>
            <a:r>
              <a:rPr b="1" lang="en-US" sz="300"/>
              <a:t> </a:t>
            </a:r>
            <a:endParaRPr b="1"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-412750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●"/>
            </a:pPr>
            <a:r>
              <a:rPr lang="en-US" sz="3000"/>
              <a:t>Context: 	“The grass is green but the sky is blue.” </a:t>
            </a:r>
            <a:endParaRPr sz="3000"/>
          </a:p>
          <a:p>
            <a:pPr indent="-4127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3000"/>
              <a:t>Task: 		Translate to German: </a:t>
            </a:r>
            <a:br>
              <a:rPr lang="en-US" sz="3000"/>
            </a:br>
            <a:r>
              <a:rPr lang="en-US" sz="3000"/>
              <a:t>                (‘Das Grass ist gruen, aber der Himmel ist blau.’)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What kind of problem is this? How could this be approached?</a:t>
            </a:r>
            <a:endParaRPr sz="3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81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4000"/>
              <a:t>Brainstorming: “What kind of problem is this?”</a:t>
            </a:r>
            <a:endParaRPr sz="4000"/>
          </a:p>
        </p:txBody>
      </p:sp>
      <p:sp>
        <p:nvSpPr>
          <p:cNvPr id="1303" name="Google Shape;1303;p8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b="1" lang="en-US"/>
              <a:t>Question Answering</a:t>
            </a:r>
            <a:endParaRPr b="1"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-425450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Char char="●"/>
            </a:pPr>
            <a:r>
              <a:rPr lang="en-US" sz="3000"/>
              <a:t>Statement (from Joe Biden’s Wikipedia page): 	</a:t>
            </a:r>
            <a:br>
              <a:rPr lang="en-US" sz="3000"/>
            </a:br>
            <a:r>
              <a:rPr lang="en-US" sz="3000"/>
              <a:t>			</a:t>
            </a:r>
            <a:r>
              <a:rPr lang="en-US" sz="1100"/>
              <a:t>“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Born and raised in</a:t>
            </a:r>
            <a: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Scranton, Pennsylvania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and later in</a:t>
            </a:r>
            <a: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New Castle County, Delaware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Biden studied at the</a:t>
            </a:r>
            <a: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 </a:t>
            </a:r>
            <a:b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</a:br>
            <a: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			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University of Delaware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before earning his law degree from</a:t>
            </a:r>
            <a: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Syracuse University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in 1968. He was elected to the</a:t>
            </a:r>
            <a: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/>
              </a:rPr>
              <a:t> </a:t>
            </a:r>
            <a:b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/>
              </a:rPr>
            </a:br>
            <a: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/>
              </a:rPr>
              <a:t>			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New Castle County Council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in 1970 and became the</a:t>
            </a:r>
            <a: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7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sixth-youngest senator ever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when he was</a:t>
            </a:r>
            <a: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9"/>
              </a:rPr>
              <a:t> </a:t>
            </a:r>
            <a:b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0"/>
              </a:rPr>
            </a:br>
            <a:r>
              <a:rPr lang="en-US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1"/>
              </a:rPr>
              <a:t>			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2"/>
              </a:rPr>
              <a:t>elected to the U.S. Senate from Delaware in 1972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at age 29…. </a:t>
            </a:r>
            <a:r>
              <a:rPr lang="en-US" sz="1100"/>
              <a:t>” </a:t>
            </a:r>
            <a:br>
              <a:rPr lang="en-US" sz="1100"/>
            </a:br>
            <a:endParaRPr sz="1100"/>
          </a:p>
          <a:p>
            <a:pPr indent="-41275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3000"/>
              <a:t>Question: 	“Where did Joe Biden get his law degree?”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What kind of problem is this? How could this be approached?</a:t>
            </a:r>
            <a:endParaRPr sz="3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82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Some Network and Model Architectures</a:t>
            </a:r>
            <a:endParaRPr/>
          </a:p>
        </p:txBody>
      </p:sp>
      <p:sp>
        <p:nvSpPr>
          <p:cNvPr id="1309" name="Google Shape;1309;p82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NLP uses a wide variety of network architectures to perform tasks:</a:t>
            </a:r>
            <a:br>
              <a:rPr lang="en-US" sz="2800"/>
            </a:br>
            <a:endParaRPr sz="2800"/>
          </a:p>
          <a:p>
            <a:pPr indent="-457200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Multi-layered Perceptron (MLP)</a:t>
            </a:r>
            <a:endParaRPr sz="24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Deep Averaging Network (DAN)</a:t>
            </a:r>
            <a:endParaRPr sz="24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Convolutional Neural Net (CNN)</a:t>
            </a:r>
            <a:endParaRPr sz="24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Recurrent Neural Nets (RNN, GRU, LSTM)</a:t>
            </a:r>
            <a:endParaRPr sz="24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Transformers (Self-attention)</a:t>
            </a:r>
            <a:endParaRPr sz="24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Sequence to Sequence (Encoder Decoder)</a:t>
            </a:r>
            <a:endParaRPr sz="24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Generative Adversarial Network (GAN) </a:t>
            </a:r>
            <a:endParaRPr sz="24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Dual Encoders</a:t>
            </a:r>
            <a:endParaRPr sz="24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….</a:t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3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4000"/>
              <a:t>Tasks -&gt; problem structures -&gt; Architectures*</a:t>
            </a:r>
            <a:endParaRPr sz="4000"/>
          </a:p>
        </p:txBody>
      </p:sp>
      <p:graphicFrame>
        <p:nvGraphicFramePr>
          <p:cNvPr id="1315" name="Google Shape;1315;p83"/>
          <p:cNvGraphicFramePr/>
          <p:nvPr/>
        </p:nvGraphicFramePr>
        <p:xfrm>
          <a:off x="522867" y="1612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{B4CC7EFC-2299-41F7-BEBC-F225C9F07EA5}</a:tableStyleId>
              </a:tblPr>
              <a:tblGrid>
                <a:gridCol w="3751175"/>
                <a:gridCol w="3798900"/>
                <a:gridCol w="3751225"/>
              </a:tblGrid>
              <a:tr h="34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/>
                        <a:t>Task</a:t>
                      </a:r>
                      <a:endParaRPr b="1" sz="1900" u="none" cap="none" strike="noStrike"/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/>
                        <a:t>Standard Problem Structure</a:t>
                      </a:r>
                      <a:endParaRPr b="1" sz="1900" u="none" cap="none" strike="noStrike"/>
                    </a:p>
                  </a:txBody>
                  <a:tcPr marT="121900" marB="121900" marR="121900" marL="1219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1900" u="none" cap="none" strike="noStrike"/>
                        <a:t>Architectures</a:t>
                      </a:r>
                      <a:endParaRPr b="1" sz="1900" u="none" cap="none" strike="noStrike"/>
                    </a:p>
                  </a:txBody>
                  <a:tcPr marT="121900" marB="121900" marR="121900" marL="121900"/>
                </a:tc>
              </a:tr>
              <a:tr h="52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Question Answering</a:t>
                      </a:r>
                      <a:endParaRPr sz="15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Span Detection, Answer Retrieval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Sequence labeling, </a:t>
                      </a:r>
                      <a:r>
                        <a:rPr lang="en-US" sz="1800" u="none" cap="none" strike="noStrike"/>
                        <a:t>Transformers 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</a:tr>
              <a:tr h="52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Machine translation</a:t>
                      </a:r>
                      <a:endParaRPr sz="15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Sequence to sequence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Transformers, </a:t>
                      </a:r>
                      <a:r>
                        <a:rPr lang="en-US" sz="1800" u="none" cap="none" strike="noStrike"/>
                        <a:t>Encoder - decoder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</a:tr>
              <a:tr h="52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Abstractive Summarization</a:t>
                      </a:r>
                      <a:endParaRPr sz="15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Sequence to sequence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Transformers, </a:t>
                      </a:r>
                      <a:r>
                        <a:rPr lang="en-US" sz="1800" u="none" cap="none" strike="noStrike"/>
                        <a:t>Encoder - decoder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</a:tr>
              <a:tr h="34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Natural Language Inference (NLI)</a:t>
                      </a:r>
                      <a:endParaRPr sz="15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Text Pair Classification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Various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</a:tr>
              <a:tr h="34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Sentiment</a:t>
                      </a:r>
                      <a:endParaRPr sz="15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Classification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Transformers, </a:t>
                      </a:r>
                      <a:r>
                        <a:rPr lang="en-US" sz="1800" u="none" cap="none" strike="noStrike"/>
                        <a:t>CNN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</a:tr>
              <a:tr h="34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Semantic Role Labeling (SRL)</a:t>
                      </a:r>
                      <a:endParaRPr sz="15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Sequence Labeling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Transformers, LSTM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</a:tr>
              <a:tr h="34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Relation Extraction</a:t>
                      </a:r>
                      <a:endParaRPr sz="15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Classification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various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</a:tr>
              <a:tr h="34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/>
                        <a:t>Goal Directed Dialog</a:t>
                      </a:r>
                      <a:endParaRPr sz="15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Sequence to sequence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Encoder - decoder</a:t>
                      </a:r>
                      <a:endParaRPr sz="1800" u="none" cap="none" strike="noStrike"/>
                    </a:p>
                  </a:txBody>
                  <a:tcPr marT="121900" marB="121900" marR="121900" marL="121900" anchor="ctr"/>
                </a:tc>
              </a:tr>
            </a:tbl>
          </a:graphicData>
        </a:graphic>
      </p:graphicFrame>
      <p:sp>
        <p:nvSpPr>
          <p:cNvPr id="1316" name="Google Shape;1316;p83"/>
          <p:cNvSpPr txBox="1"/>
          <p:nvPr/>
        </p:nvSpPr>
        <p:spPr>
          <a:xfrm>
            <a:off x="663233" y="6380467"/>
            <a:ext cx="93120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*No claim of completeness is made…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84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 Canonical Approach</a:t>
            </a:r>
            <a:endParaRPr/>
          </a:p>
        </p:txBody>
      </p:sp>
      <p:sp>
        <p:nvSpPr>
          <p:cNvPr id="1322" name="Google Shape;1322;p84"/>
          <p:cNvSpPr txBox="1"/>
          <p:nvPr>
            <p:ph idx="1" type="body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09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Understand problem structure and define exact task</a:t>
            </a:r>
            <a:endParaRPr sz="24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Acquire (or create) data </a:t>
            </a:r>
            <a:endParaRPr sz="1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Decide on the model</a:t>
            </a:r>
            <a:endParaRPr sz="2400"/>
          </a:p>
          <a:p>
            <a:pPr indent="-43180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Identify proper text representation</a:t>
            </a:r>
            <a:endParaRPr sz="2000"/>
          </a:p>
          <a:p>
            <a:pPr indent="-40640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-US" sz="1600"/>
              <a:t>Words as strings or “one hot vectors” or dense low dimensional vectors</a:t>
            </a:r>
            <a:endParaRPr sz="1600"/>
          </a:p>
          <a:p>
            <a:pPr indent="-43180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Think about how to best deal with sequential nature of text</a:t>
            </a:r>
            <a:endParaRPr sz="2000"/>
          </a:p>
          <a:p>
            <a:pPr indent="-43180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Define architecture and layers etc.</a:t>
            </a:r>
            <a:endParaRPr sz="2000"/>
          </a:p>
          <a:p>
            <a:pPr indent="-431800" lvl="1" marL="1219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Ensure model output models the task (usually some probability distribution) </a:t>
            </a:r>
            <a:br>
              <a:rPr lang="en-US" sz="100"/>
            </a:br>
            <a:endParaRPr sz="100"/>
          </a:p>
          <a:p>
            <a:pPr indent="-4572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Crank the ML machine...</a:t>
            </a:r>
            <a:endParaRPr sz="2400"/>
          </a:p>
        </p:txBody>
      </p:sp>
      <p:grpSp>
        <p:nvGrpSpPr>
          <p:cNvPr id="1323" name="Google Shape;1323;p84"/>
          <p:cNvGrpSpPr/>
          <p:nvPr/>
        </p:nvGrpSpPr>
        <p:grpSpPr>
          <a:xfrm>
            <a:off x="8567052" y="1370066"/>
            <a:ext cx="3543911" cy="4986051"/>
            <a:chOff x="6425450" y="1027575"/>
            <a:chExt cx="2658000" cy="3739632"/>
          </a:xfrm>
        </p:grpSpPr>
        <p:sp>
          <p:nvSpPr>
            <p:cNvPr id="1324" name="Google Shape;1324;p84"/>
            <p:cNvSpPr/>
            <p:nvPr/>
          </p:nvSpPr>
          <p:spPr>
            <a:xfrm>
              <a:off x="7759973" y="2154075"/>
              <a:ext cx="99600" cy="139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5" name="Google Shape;1325;p84"/>
            <p:cNvGrpSpPr/>
            <p:nvPr/>
          </p:nvGrpSpPr>
          <p:grpSpPr>
            <a:xfrm>
              <a:off x="6425450" y="1027575"/>
              <a:ext cx="2658000" cy="3739632"/>
              <a:chOff x="6425450" y="1027575"/>
              <a:chExt cx="2658000" cy="3739632"/>
            </a:xfrm>
          </p:grpSpPr>
          <p:sp>
            <p:nvSpPr>
              <p:cNvPr id="1326" name="Google Shape;1326;p84"/>
              <p:cNvSpPr/>
              <p:nvPr/>
            </p:nvSpPr>
            <p:spPr>
              <a:xfrm>
                <a:off x="8314647" y="2093375"/>
                <a:ext cx="99600" cy="2019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27" name="Google Shape;1327;p84"/>
              <p:cNvGrpSpPr/>
              <p:nvPr/>
            </p:nvGrpSpPr>
            <p:grpSpPr>
              <a:xfrm>
                <a:off x="6425450" y="1027575"/>
                <a:ext cx="2658000" cy="3739632"/>
                <a:chOff x="6425450" y="1027575"/>
                <a:chExt cx="2658000" cy="3739632"/>
              </a:xfrm>
            </p:grpSpPr>
            <p:sp>
              <p:nvSpPr>
                <p:cNvPr id="1328" name="Google Shape;1328;p84"/>
                <p:cNvSpPr/>
                <p:nvPr/>
              </p:nvSpPr>
              <p:spPr>
                <a:xfrm>
                  <a:off x="7067022" y="1758775"/>
                  <a:ext cx="99600" cy="5373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29" name="Google Shape;1329;p84"/>
                <p:cNvGrpSpPr/>
                <p:nvPr/>
              </p:nvGrpSpPr>
              <p:grpSpPr>
                <a:xfrm>
                  <a:off x="6425450" y="1027575"/>
                  <a:ext cx="2658000" cy="3739632"/>
                  <a:chOff x="6917500" y="1041225"/>
                  <a:chExt cx="2658000" cy="3739632"/>
                </a:xfrm>
              </p:grpSpPr>
              <p:sp>
                <p:nvSpPr>
                  <p:cNvPr id="1330" name="Google Shape;1330;p84"/>
                  <p:cNvSpPr txBox="1"/>
                  <p:nvPr/>
                </p:nvSpPr>
                <p:spPr>
                  <a:xfrm>
                    <a:off x="6917500" y="2212400"/>
                    <a:ext cx="2658000" cy="201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121900" lIns="121900" spcFirstLastPara="1" rIns="121900" wrap="square" tIns="1219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b="0" i="0" lang="en-US" sz="1500" u="none" cap="none" strike="noStrike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positive    neutral  negative</a:t>
                    </a:r>
                    <a:endParaRPr b="0" i="0" sz="1500" u="none" cap="none" strike="noStrike">
                      <a:solidFill>
                        <a:srgbClr val="000000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grpSp>
                <p:nvGrpSpPr>
                  <p:cNvPr id="1331" name="Google Shape;1331;p84"/>
                  <p:cNvGrpSpPr/>
                  <p:nvPr/>
                </p:nvGrpSpPr>
                <p:grpSpPr>
                  <a:xfrm>
                    <a:off x="6917500" y="1041225"/>
                    <a:ext cx="2547006" cy="3739632"/>
                    <a:chOff x="6088850" y="643950"/>
                    <a:chExt cx="2547006" cy="3739632"/>
                  </a:xfrm>
                </p:grpSpPr>
                <p:sp>
                  <p:nvSpPr>
                    <p:cNvPr id="1332" name="Google Shape;1332;p84"/>
                    <p:cNvSpPr txBox="1"/>
                    <p:nvPr/>
                  </p:nvSpPr>
                  <p:spPr>
                    <a:xfrm>
                      <a:off x="6088856" y="4025382"/>
                      <a:ext cx="2547000" cy="358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0" i="0" lang="en-US" sz="19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“I really enjoyed this movie!”</a:t>
                      </a:r>
                      <a:endParaRPr b="0" i="0" sz="1900" u="none" cap="none" strike="noStrike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1333" name="Google Shape;1333;p84"/>
                    <p:cNvSpPr/>
                    <p:nvPr/>
                  </p:nvSpPr>
                  <p:spPr>
                    <a:xfrm>
                      <a:off x="6489750" y="2632350"/>
                      <a:ext cx="1751100" cy="975000"/>
                    </a:xfrm>
                    <a:prstGeom prst="rect">
                      <a:avLst/>
                    </a:prstGeom>
                    <a:solidFill>
                      <a:srgbClr val="0000FF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0" i="0" lang="en-US" sz="19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</a:t>
                      </a:r>
                      <a:endParaRPr b="0" i="0" sz="19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0" i="0" lang="en-US" sz="19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(usually some NN architecture)</a:t>
                      </a:r>
                      <a:endParaRPr b="0" i="0" sz="19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34" name="Google Shape;1334;p84"/>
                    <p:cNvSpPr/>
                    <p:nvPr/>
                  </p:nvSpPr>
                  <p:spPr>
                    <a:xfrm rot="-5400000">
                      <a:off x="7171650" y="2239850"/>
                      <a:ext cx="387300" cy="198900"/>
                    </a:xfrm>
                    <a:prstGeom prst="rightArrow">
                      <a:avLst>
                        <a:gd fmla="val 50000" name="adj1"/>
                        <a:gd fmla="val 50000" name="adj2"/>
                      </a:avLst>
                    </a:prstGeom>
                    <a:solidFill>
                      <a:srgbClr val="000000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35" name="Google Shape;1335;p84"/>
                    <p:cNvSpPr txBox="1"/>
                    <p:nvPr/>
                  </p:nvSpPr>
                  <p:spPr>
                    <a:xfrm>
                      <a:off x="6088850" y="643950"/>
                      <a:ext cx="2547000" cy="537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0" i="0" lang="en-US" sz="1900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Probability distribution of predictions</a:t>
                      </a:r>
                      <a:endParaRPr b="0" i="0" sz="1900" u="none" cap="none" strike="noStrike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p:txBody>
                </p:sp>
                <p:sp>
                  <p:nvSpPr>
                    <p:cNvPr id="1336" name="Google Shape;1336;p84"/>
                    <p:cNvSpPr/>
                    <p:nvPr/>
                  </p:nvSpPr>
                  <p:spPr>
                    <a:xfrm>
                      <a:off x="6377147" y="1193625"/>
                      <a:ext cx="1950000" cy="905400"/>
                    </a:xfrm>
                    <a:prstGeom prst="rect">
                      <a:avLst/>
                    </a:prstGeom>
                    <a:noFill/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37" name="Google Shape;1337;p84"/>
                    <p:cNvSpPr/>
                    <p:nvPr/>
                  </p:nvSpPr>
                  <p:spPr>
                    <a:xfrm rot="-5400000">
                      <a:off x="7171650" y="3768575"/>
                      <a:ext cx="387300" cy="198900"/>
                    </a:xfrm>
                    <a:prstGeom prst="rightArrow">
                      <a:avLst>
                        <a:gd fmla="val 50000" name="adj1"/>
                        <a:gd fmla="val 50000" name="adj2"/>
                      </a:avLst>
                    </a:prstGeom>
                    <a:solidFill>
                      <a:srgbClr val="000000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121900" lIns="121900" spcFirstLastPara="1" rIns="121900" wrap="square" tIns="1219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85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Resources for NLP Tasks (and data)</a:t>
            </a:r>
            <a:endParaRPr/>
          </a:p>
        </p:txBody>
      </p:sp>
      <p:sp>
        <p:nvSpPr>
          <p:cNvPr id="1343" name="Google Shape;1343;p85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NLP Progress</a:t>
            </a:r>
            <a:r>
              <a:rPr lang="en-US"/>
              <a:t> - list of NLP tasks and state of the art (SOTA) metrics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NLP Decathlon</a:t>
            </a:r>
            <a:r>
              <a:rPr lang="en-US"/>
              <a:t> - ten standard tasks described and recast as Q &amp; 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Glue</a:t>
            </a:r>
            <a:r>
              <a:rPr lang="en-US"/>
              <a:t> - a set of standard tasks with a common scoring framework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Super Glue</a:t>
            </a:r>
            <a:r>
              <a:rPr lang="en-US"/>
              <a:t> - additional tasks that are “harder”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6"/>
          <p:cNvSpPr txBox="1"/>
          <p:nvPr>
            <p:ph idx="1" type="body"/>
          </p:nvPr>
        </p:nvSpPr>
        <p:spPr>
          <a:xfrm>
            <a:off x="963084" y="2057401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Summary and Outlook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87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train? Unsupervised training</a:t>
            </a:r>
            <a:endParaRPr/>
          </a:p>
        </p:txBody>
      </p:sp>
      <p:sp>
        <p:nvSpPr>
          <p:cNvPr id="1354" name="Google Shape;1354;p87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-US"/>
              <a:t>Training word representations w/o a supervised task</a:t>
            </a:r>
            <a:endParaRPr b="1" i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b="1" lang="en-US"/>
            </a:br>
            <a:r>
              <a:rPr b="1" lang="en-US" sz="2100"/>
              <a:t>Key idea </a:t>
            </a:r>
            <a:r>
              <a:rPr lang="en-US" sz="2100"/>
              <a:t>Word representations should predict their context and vice versa.</a:t>
            </a:r>
            <a:br>
              <a:rPr lang="en-US" sz="2100"/>
            </a:br>
            <a:br>
              <a:rPr lang="en-US"/>
            </a:br>
            <a:r>
              <a:rPr b="1" lang="en-US" sz="2100"/>
              <a:t>Mechanisms</a:t>
            </a:r>
            <a:endParaRPr b="1" sz="2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i="1" lang="en-US" sz="2100" u="sng"/>
              <a:t>Skip-gram</a:t>
            </a:r>
            <a:r>
              <a:rPr i="1" lang="en-US" sz="2100"/>
              <a:t>:</a:t>
            </a:r>
            <a:r>
              <a:rPr lang="en-US" sz="2100"/>
              <a:t> Train representations to predict context around a word</a:t>
            </a:r>
            <a:br>
              <a:rPr lang="en-US" sz="2100"/>
            </a:br>
            <a:r>
              <a:rPr lang="en-US" sz="2100"/>
              <a:t>	</a:t>
            </a:r>
            <a:r>
              <a:rPr i="1" lang="en-US" sz="2100" u="sng"/>
              <a:t>CBOW:</a:t>
            </a:r>
            <a:r>
              <a:rPr lang="en-US" sz="2100"/>
              <a:t> Train representation to predict word from surrounding context 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Announcements</a:t>
            </a:r>
            <a:endParaRPr/>
          </a:p>
        </p:txBody>
      </p:sp>
      <p:sp>
        <p:nvSpPr>
          <p:cNvPr id="193" name="Google Shape;193;p43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Char char="-"/>
            </a:pPr>
            <a:r>
              <a:rPr b="1" lang="en-US" sz="2500"/>
              <a:t>Paper reading sessions:</a:t>
            </a:r>
            <a:r>
              <a:rPr lang="en-US" sz="2500"/>
              <a:t> </a:t>
            </a:r>
            <a:endParaRPr sz="25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How to read a paper</a:t>
            </a:r>
            <a:r>
              <a:rPr lang="en-US" sz="2000"/>
              <a:t> and </a:t>
            </a:r>
            <a:r>
              <a:rPr lang="en-US" sz="20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A Sensitivity Analysis of (and Practitioners' Guide to) Convolutional Neural Nets for Sentence Classification</a:t>
            </a:r>
            <a:r>
              <a:rPr lang="en-US" sz="2000"/>
              <a:t>  </a:t>
            </a:r>
            <a:endParaRPr sz="20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•"/>
            </a:pPr>
            <a:r>
              <a:rPr lang="en-US" sz="2000"/>
              <a:t>Mark: Tuesday 01/23 5:30 pm PST</a:t>
            </a:r>
            <a:endParaRPr sz="20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oLMpics-On What Language Model Pre-training Captures</a:t>
            </a:r>
            <a:r>
              <a:rPr lang="en-US" sz="2000"/>
              <a:t> </a:t>
            </a:r>
            <a:r>
              <a:rPr lang="en-US" sz="1500"/>
              <a:t> </a:t>
            </a:r>
            <a:endParaRPr sz="1500"/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/>
              <a:t>Mark: Tuesday 01/30 5:30 pm PST</a:t>
            </a:r>
            <a:endParaRPr sz="2000"/>
          </a:p>
          <a:p>
            <a:pPr indent="-4635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-"/>
            </a:pPr>
            <a:r>
              <a:rPr b="1" lang="en-US" sz="2500"/>
              <a:t>Notebook Walkthroughs:</a:t>
            </a:r>
            <a:r>
              <a:rPr b="1" lang="en-US" sz="2500">
                <a:solidFill>
                  <a:srgbClr val="9900FF"/>
                </a:solidFill>
              </a:rPr>
              <a:t> </a:t>
            </a:r>
            <a:endParaRPr b="1" sz="2500">
              <a:solidFill>
                <a:srgbClr val="9900FF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252"/>
              </a:buClr>
              <a:buSzPts val="2000"/>
              <a:buChar char="-"/>
            </a:pPr>
            <a:r>
              <a:rPr b="1" lang="en-US" sz="2000">
                <a:solidFill>
                  <a:srgbClr val="003252"/>
                </a:solidFill>
              </a:rPr>
              <a:t>TBD</a:t>
            </a:r>
            <a:endParaRPr sz="2000">
              <a:solidFill>
                <a:srgbClr val="003252"/>
              </a:solidFill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/>
              <a:t>  TBD</a:t>
            </a:r>
            <a:endParaRPr sz="2000"/>
          </a:p>
          <a:p>
            <a:pPr indent="-431800" lvl="1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1" lang="en-US" sz="2000">
                <a:solidFill>
                  <a:srgbClr val="9900FF"/>
                </a:solidFill>
              </a:rPr>
              <a:t>Questions?</a:t>
            </a:r>
            <a:endParaRPr sz="2000"/>
          </a:p>
          <a:p>
            <a:pPr indent="-46355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-"/>
            </a:pPr>
            <a:r>
              <a:rPr b="1" lang="en-US" sz="2500"/>
              <a:t>Concerns?</a:t>
            </a:r>
            <a:endParaRPr b="1" sz="25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8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CBOW - Continuous Bag-of-Words</a:t>
            </a:r>
            <a:endParaRPr/>
          </a:p>
        </p:txBody>
      </p:sp>
      <p:sp>
        <p:nvSpPr>
          <p:cNvPr id="1360" name="Google Shape;1360;p88"/>
          <p:cNvSpPr txBox="1"/>
          <p:nvPr>
            <p:ph idx="4294967295" type="body"/>
          </p:nvPr>
        </p:nvSpPr>
        <p:spPr>
          <a:xfrm>
            <a:off x="6276667" y="1607400"/>
            <a:ext cx="5414100" cy="483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Predicts a word given its context - P(word|context)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1.“Embeddings empower </a:t>
            </a:r>
            <a:r>
              <a:rPr b="1"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r>
              <a:rPr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accurate classification”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2.“Embeddings empower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less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accurate classification”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3.“Embeddings empower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spaceship 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accurate classification”</a:t>
            </a:r>
            <a:br>
              <a:rPr lang="en-US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-US" sz="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Mechanism</a:t>
            </a:r>
            <a:br>
              <a:rPr b="1" lang="en-US" sz="1600">
                <a:solidFill>
                  <a:srgbClr val="000000"/>
                </a:solidFill>
              </a:rPr>
            </a:br>
            <a:r>
              <a:rPr lang="en-US" sz="1600"/>
              <a:t>Predict middle word  using avg. context representation: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/>
              <a:t>Maximizes </a:t>
            </a:r>
            <a:r>
              <a:rPr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P(word</a:t>
            </a:r>
            <a:r>
              <a:rPr baseline="-25000"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avg(context))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P(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more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i="1" lang="en-US" sz="1600">
                <a:latin typeface="Courier New"/>
                <a:ea typeface="Courier New"/>
                <a:cs typeface="Courier New"/>
                <a:sym typeface="Courier New"/>
              </a:rPr>
              <a:t>avg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(embeddings, empower, accurate, classification))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/>
              <a:t>Learn W and W’ matrices - W is embedding matrix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-US" sz="1600"/>
            </a:b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88"/>
          <p:cNvSpPr txBox="1"/>
          <p:nvPr/>
        </p:nvSpPr>
        <p:spPr>
          <a:xfrm>
            <a:off x="622033" y="6235967"/>
            <a:ext cx="5038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Word2vec parameter learning explained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2" name="Google Shape;136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367" y="1394867"/>
            <a:ext cx="4057766" cy="496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89"/>
          <p:cNvSpPr txBox="1"/>
          <p:nvPr>
            <p:ph idx="4294967295" type="body"/>
          </p:nvPr>
        </p:nvSpPr>
        <p:spPr>
          <a:xfrm>
            <a:off x="6340233" y="1458492"/>
            <a:ext cx="5334300" cy="499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Predicts context around a word - P(context|word)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“Embeddings empower </a:t>
            </a:r>
            <a:r>
              <a:rPr b="1" lang="en-US" sz="1600">
                <a:latin typeface="Courier New"/>
                <a:ea typeface="Courier New"/>
                <a:cs typeface="Courier New"/>
                <a:sym typeface="Courier New"/>
              </a:rPr>
              <a:t>more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accurate classification”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</a:rPr>
              <a:t>Mechanism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Randomly samples R words from context window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Positive word pairs </a:t>
            </a:r>
            <a:r>
              <a:rPr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more</a:t>
            </a:r>
            <a:r>
              <a:rPr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embeddings)(</a:t>
            </a:r>
            <a:r>
              <a:rPr b="1"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more</a:t>
            </a:r>
            <a:r>
              <a:rPr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empower)</a:t>
            </a:r>
            <a:r>
              <a:rPr lang="en-US" sz="1600">
                <a:solidFill>
                  <a:srgbClr val="000000"/>
                </a:solidFill>
              </a:rPr>
              <a:t> AND negative word pairs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Maximizes </a:t>
            </a:r>
            <a:r>
              <a:rPr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P(context</a:t>
            </a:r>
            <a:r>
              <a:rPr baseline="-25000"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i∈R </a:t>
            </a:r>
            <a:r>
              <a:rPr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word</a:t>
            </a:r>
            <a:r>
              <a:rPr baseline="-25000"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/>
              <a:t>Learn W and W’ matrices - W is embedding matrix</a:t>
            </a:r>
            <a:br>
              <a:rPr lang="en-US" sz="1600"/>
            </a:b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89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Skip-Gram Model</a:t>
            </a:r>
            <a:endParaRPr/>
          </a:p>
        </p:txBody>
      </p:sp>
      <p:sp>
        <p:nvSpPr>
          <p:cNvPr id="1369" name="Google Shape;1369;p89"/>
          <p:cNvSpPr txBox="1"/>
          <p:nvPr/>
        </p:nvSpPr>
        <p:spPr>
          <a:xfrm>
            <a:off x="622033" y="6235967"/>
            <a:ext cx="5038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Word2vec parameter learning explained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0" name="Google Shape;137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033" y="1529633"/>
            <a:ext cx="4412401" cy="4853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90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Illustrated word2vec</a:t>
            </a:r>
            <a:endParaRPr/>
          </a:p>
        </p:txBody>
      </p:sp>
      <p:sp>
        <p:nvSpPr>
          <p:cNvPr id="1376" name="Google Shape;1376;p90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https://jalammar.github.io/illustrated-word2vec/</a:t>
            </a:r>
            <a:endParaRPr sz="2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91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Brainstorming: Entropy Estimate</a:t>
            </a:r>
            <a:endParaRPr/>
          </a:p>
        </p:txBody>
      </p:sp>
      <p:sp>
        <p:nvSpPr>
          <p:cNvPr id="1382" name="Google Shape;1382;p9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Next-Word Prediction:</a:t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-4064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Training data:</a:t>
            </a:r>
            <a:endParaRPr sz="2800"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i="1" lang="en-US" sz="2400"/>
              <a:t>“This class is great when we talk about modern NN architectures”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Prediction Task: </a:t>
            </a:r>
            <a:endParaRPr sz="2800"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i="1" lang="en-US" sz="2400"/>
              <a:t>“This class is </a:t>
            </a:r>
            <a:r>
              <a:rPr i="1" lang="en-US" sz="2400">
                <a:solidFill>
                  <a:srgbClr val="FF0000"/>
                </a:solidFill>
              </a:rPr>
              <a:t>[token]</a:t>
            </a:r>
            <a:r>
              <a:rPr i="1" lang="en-US" sz="2400"/>
              <a:t>”</a:t>
            </a:r>
            <a:endParaRPr i="1" sz="24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Token Options:</a:t>
            </a:r>
            <a:endParaRPr sz="2800"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-US" sz="2400"/>
              <a:t>great, boring, difficult, easy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2800"/>
              <a:t>Predicted token? Best guess for p? Entropy?</a:t>
            </a:r>
            <a:endParaRPr sz="2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92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Brainstorming: Entropy Estimate</a:t>
            </a:r>
            <a:endParaRPr/>
          </a:p>
        </p:txBody>
      </p:sp>
      <p:sp>
        <p:nvSpPr>
          <p:cNvPr id="1388" name="Google Shape;1388;p92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2700"/>
              <a:t>Next-Word Prediction:</a:t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-40005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Training data: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i="1" lang="en-US" sz="2300"/>
              <a:t>“This class is great when we talk about modern NN architectures”</a:t>
            </a:r>
            <a:endParaRPr i="1" sz="23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i="1" lang="en-US" sz="2300"/>
              <a:t>“This class is difficult when we talk about complex NN architectures”</a:t>
            </a:r>
            <a:endParaRPr i="1" sz="800"/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Prediction Task: 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i="1" lang="en-US" sz="2300"/>
              <a:t>“This class is </a:t>
            </a:r>
            <a:r>
              <a:rPr i="1" lang="en-US" sz="2300">
                <a:solidFill>
                  <a:srgbClr val="FF0000"/>
                </a:solidFill>
              </a:rPr>
              <a:t>[token]</a:t>
            </a:r>
            <a:r>
              <a:rPr i="1" lang="en-US" sz="2300"/>
              <a:t>”</a:t>
            </a:r>
            <a:endParaRPr i="1" sz="2300"/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Token Options: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-US" sz="2300"/>
              <a:t>great, boring, difficult, easy 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700"/>
              <a:t>Predicted token? Best guess for p? Entropy?</a:t>
            </a:r>
            <a:endParaRPr sz="27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3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Brainstorming: Entropy Estimate</a:t>
            </a:r>
            <a:endParaRPr/>
          </a:p>
        </p:txBody>
      </p:sp>
      <p:sp>
        <p:nvSpPr>
          <p:cNvPr id="1394" name="Google Shape;1394;p93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2700"/>
              <a:t>Next-Word Prediction:</a:t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100"/>
          </a:p>
          <a:p>
            <a:pPr indent="-40005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Training data: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i="1" lang="en-US" sz="2300"/>
              <a:t>“This class is great when we talk about modern NN architectures”</a:t>
            </a:r>
            <a:endParaRPr i="1" sz="23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i="1" lang="en-US" sz="2300"/>
              <a:t>“This class is difficult when we talk about complex NN architectures”</a:t>
            </a:r>
            <a:endParaRPr i="1" sz="23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i="1" lang="en-US" sz="2300"/>
              <a:t>“This class is difficult when we talk about complex NLP questions”</a:t>
            </a:r>
            <a:endParaRPr i="1" sz="2300"/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Prediction Task: 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i="1" lang="en-US" sz="2300"/>
              <a:t>“This class is </a:t>
            </a:r>
            <a:r>
              <a:rPr i="1" lang="en-US" sz="2300">
                <a:solidFill>
                  <a:srgbClr val="FF0000"/>
                </a:solidFill>
              </a:rPr>
              <a:t>[token]</a:t>
            </a:r>
            <a:r>
              <a:rPr i="1" lang="en-US" sz="2300"/>
              <a:t>”</a:t>
            </a:r>
            <a:endParaRPr i="1" sz="2300"/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Token Options: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-US" sz="2300"/>
              <a:t>great, boring, difficult, easy </a:t>
            </a:r>
            <a:br>
              <a:rPr lang="en-US" sz="2300"/>
            </a:b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700"/>
              <a:t>Best guess for p? Entropy?</a:t>
            </a:r>
            <a:endParaRPr sz="27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Google Shape;140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225" y="528638"/>
            <a:ext cx="5886450" cy="58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94"/>
          <p:cNvSpPr txBox="1"/>
          <p:nvPr/>
        </p:nvSpPr>
        <p:spPr>
          <a:xfrm>
            <a:off x="401225" y="6254410"/>
            <a:ext cx="1097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b="0" i="0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 Zhang, Wallace, </a:t>
            </a:r>
            <a:r>
              <a:rPr b="0" i="1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A Sensitivity Analysis of (and Practitioners’ Guide to)</a:t>
            </a:r>
            <a:br>
              <a:rPr b="0" i="1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Convolutional Neural Networks for Sentence Classification</a:t>
            </a:r>
            <a:r>
              <a:rPr b="0" i="0" lang="en-US" sz="12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200" u="sng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https://arxiv.org/pdf/1510.03820.pdf</a:t>
            </a:r>
            <a:endParaRPr b="0" i="0" sz="12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95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 sz="2400"/>
              <a:t>Andrej Karpathy (Director of AI at Tesla) on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Twitter </a:t>
            </a:r>
            <a:r>
              <a:rPr lang="en-US" sz="2400"/>
              <a:t>in December ‘21: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2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407" name="Google Shape;1407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598" y="2238065"/>
            <a:ext cx="5296798" cy="25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8933" y="3660067"/>
            <a:ext cx="7707600" cy="195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3933" y="4804662"/>
            <a:ext cx="8540032" cy="18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95"/>
          <p:cNvSpPr txBox="1"/>
          <p:nvPr>
            <p:ph type="title"/>
          </p:nvPr>
        </p:nvSpPr>
        <p:spPr>
          <a:xfrm>
            <a:off x="609600" y="2286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100"/>
              <a:t>Nice Summary of “Why This Class is So Exciting (To Me)”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4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The Plan</a:t>
            </a:r>
            <a:endParaRPr/>
          </a:p>
        </p:txBody>
      </p:sp>
      <p:sp>
        <p:nvSpPr>
          <p:cNvPr id="199" name="Google Shape;199;p44"/>
          <p:cNvSpPr txBox="1"/>
          <p:nvPr>
            <p:ph idx="1" type="body"/>
          </p:nvPr>
        </p:nvSpPr>
        <p:spPr>
          <a:xfrm>
            <a:off x="609600" y="1600200"/>
            <a:ext cx="8458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/>
              <a:t>Structure of Class</a:t>
            </a:r>
            <a:br>
              <a:rPr b="1" lang="en-US" sz="900"/>
            </a:br>
            <a:endParaRPr sz="1700"/>
          </a:p>
          <a:p>
            <a:pPr indent="-334772" lvl="0" marL="34747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Review of last week</a:t>
            </a:r>
            <a:endParaRPr sz="2600"/>
          </a:p>
          <a:p>
            <a:pPr indent="-334772" lvl="0" marL="34747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Classification - Theory &amp; Notebooks: </a:t>
            </a:r>
            <a:endParaRPr sz="2600"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DANs</a:t>
            </a:r>
            <a:endParaRPr sz="2600"/>
          </a:p>
          <a:p>
            <a:pPr indent="-334772" lvl="1" marL="7406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CNNs</a:t>
            </a:r>
            <a:endParaRPr sz="2600"/>
          </a:p>
          <a:p>
            <a:pPr indent="-334772" lvl="0" marL="347472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Outlook: Beyond Text Classification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5"/>
          <p:cNvSpPr txBox="1"/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Review of Last Week’s Material</a:t>
            </a:r>
            <a:endParaRPr/>
          </a:p>
        </p:txBody>
      </p:sp>
      <p:sp>
        <p:nvSpPr>
          <p:cNvPr id="205" name="Google Shape;205;p45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r>
              <a:rPr lang="en-US"/>
              <a:t>Classification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>
            <p:ph type="title"/>
          </p:nvPr>
        </p:nvSpPr>
        <p:spPr>
          <a:xfrm>
            <a:off x="762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Networks and Matrices</a:t>
            </a:r>
            <a:endParaRPr/>
          </a:p>
        </p:txBody>
      </p:sp>
      <p:grpSp>
        <p:nvGrpSpPr>
          <p:cNvPr id="211" name="Google Shape;211;p46"/>
          <p:cNvGrpSpPr/>
          <p:nvPr/>
        </p:nvGrpSpPr>
        <p:grpSpPr>
          <a:xfrm>
            <a:off x="129383" y="3896560"/>
            <a:ext cx="652784" cy="295593"/>
            <a:chOff x="769775" y="2822500"/>
            <a:chExt cx="489600" cy="221700"/>
          </a:xfrm>
        </p:grpSpPr>
        <p:sp>
          <p:nvSpPr>
            <p:cNvPr id="212" name="Google Shape;212;p46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6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46"/>
          <p:cNvSpPr/>
          <p:nvPr/>
        </p:nvSpPr>
        <p:spPr>
          <a:xfrm>
            <a:off x="904950" y="3250167"/>
            <a:ext cx="2995200" cy="23637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6"/>
          <p:cNvSpPr txBox="1"/>
          <p:nvPr/>
        </p:nvSpPr>
        <p:spPr>
          <a:xfrm>
            <a:off x="1384617" y="328118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3060350" y="4656920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46"/>
          <p:cNvSpPr txBox="1"/>
          <p:nvPr/>
        </p:nvSpPr>
        <p:spPr>
          <a:xfrm>
            <a:off x="2546983" y="3458705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46"/>
          <p:cNvSpPr/>
          <p:nvPr/>
        </p:nvSpPr>
        <p:spPr>
          <a:xfrm>
            <a:off x="5151533" y="3250167"/>
            <a:ext cx="2703900" cy="2363700"/>
          </a:xfrm>
          <a:prstGeom prst="roundRect">
            <a:avLst>
              <a:gd fmla="val 16667" name="adj"/>
            </a:avLst>
          </a:prstGeom>
          <a:solidFill>
            <a:srgbClr val="FFD966">
              <a:alpha val="17647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6"/>
          <p:cNvSpPr txBox="1"/>
          <p:nvPr/>
        </p:nvSpPr>
        <p:spPr>
          <a:xfrm>
            <a:off x="5670383" y="328118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46"/>
          <p:cNvSpPr txBox="1"/>
          <p:nvPr/>
        </p:nvSpPr>
        <p:spPr>
          <a:xfrm>
            <a:off x="7106614" y="4754617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46"/>
          <p:cNvSpPr/>
          <p:nvPr/>
        </p:nvSpPr>
        <p:spPr>
          <a:xfrm>
            <a:off x="8902058" y="3250167"/>
            <a:ext cx="2295900" cy="2491200"/>
          </a:xfrm>
          <a:prstGeom prst="roundRect">
            <a:avLst>
              <a:gd fmla="val 16667" name="adj"/>
            </a:avLst>
          </a:prstGeom>
          <a:solidFill>
            <a:srgbClr val="B6D7A8">
              <a:alpha val="12156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6"/>
          <p:cNvSpPr txBox="1"/>
          <p:nvPr/>
        </p:nvSpPr>
        <p:spPr>
          <a:xfrm>
            <a:off x="10499533" y="4777133"/>
            <a:ext cx="652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46"/>
          <p:cNvSpPr txBox="1"/>
          <p:nvPr/>
        </p:nvSpPr>
        <p:spPr>
          <a:xfrm>
            <a:off x="1353417" y="51076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46"/>
          <p:cNvSpPr txBox="1"/>
          <p:nvPr/>
        </p:nvSpPr>
        <p:spPr>
          <a:xfrm>
            <a:off x="5610045" y="5333236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46"/>
          <p:cNvSpPr txBox="1"/>
          <p:nvPr/>
        </p:nvSpPr>
        <p:spPr>
          <a:xfrm>
            <a:off x="591692" y="3957917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46"/>
          <p:cNvSpPr txBox="1"/>
          <p:nvPr/>
        </p:nvSpPr>
        <p:spPr>
          <a:xfrm>
            <a:off x="9134326" y="3287144"/>
            <a:ext cx="991096" cy="20959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46"/>
          <p:cNvSpPr txBox="1"/>
          <p:nvPr/>
        </p:nvSpPr>
        <p:spPr>
          <a:xfrm>
            <a:off x="1384617" y="44320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46"/>
          <p:cNvSpPr txBox="1"/>
          <p:nvPr/>
        </p:nvSpPr>
        <p:spPr>
          <a:xfrm>
            <a:off x="2095817" y="45336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46"/>
          <p:cNvSpPr txBox="1"/>
          <p:nvPr/>
        </p:nvSpPr>
        <p:spPr>
          <a:xfrm>
            <a:off x="5566203" y="4683208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46"/>
          <p:cNvSpPr txBox="1"/>
          <p:nvPr/>
        </p:nvSpPr>
        <p:spPr>
          <a:xfrm>
            <a:off x="6261417" y="46352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46"/>
          <p:cNvSpPr/>
          <p:nvPr/>
        </p:nvSpPr>
        <p:spPr>
          <a:xfrm>
            <a:off x="3343833" y="38911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6"/>
          <p:cNvSpPr txBox="1"/>
          <p:nvPr/>
        </p:nvSpPr>
        <p:spPr>
          <a:xfrm>
            <a:off x="6509383" y="3458705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46"/>
          <p:cNvSpPr/>
          <p:nvPr/>
        </p:nvSpPr>
        <p:spPr>
          <a:xfrm>
            <a:off x="7306233" y="38911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8580436" y="3856317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46"/>
          <p:cNvSpPr txBox="1"/>
          <p:nvPr/>
        </p:nvSpPr>
        <p:spPr>
          <a:xfrm>
            <a:off x="9223803" y="4480008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46"/>
          <p:cNvSpPr txBox="1"/>
          <p:nvPr/>
        </p:nvSpPr>
        <p:spPr>
          <a:xfrm>
            <a:off x="11509850" y="4081567"/>
            <a:ext cx="652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46"/>
          <p:cNvSpPr/>
          <p:nvPr/>
        </p:nvSpPr>
        <p:spPr>
          <a:xfrm>
            <a:off x="10724333" y="38911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6"/>
          <p:cNvSpPr txBox="1"/>
          <p:nvPr/>
        </p:nvSpPr>
        <p:spPr>
          <a:xfrm>
            <a:off x="9136611" y="5203436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9" name="Google Shape;239;p46"/>
          <p:cNvCxnSpPr>
            <a:stCxn id="240" idx="6"/>
            <a:endCxn id="241" idx="2"/>
          </p:cNvCxnSpPr>
          <p:nvPr/>
        </p:nvCxnSpPr>
        <p:spPr>
          <a:xfrm>
            <a:off x="8049521" y="1607410"/>
            <a:ext cx="1266300" cy="549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2" name="Google Shape;242;p46"/>
          <p:cNvSpPr txBox="1"/>
          <p:nvPr/>
        </p:nvSpPr>
        <p:spPr>
          <a:xfrm>
            <a:off x="9651873" y="45336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3" name="Google Shape;243;p46"/>
          <p:cNvGrpSpPr/>
          <p:nvPr/>
        </p:nvGrpSpPr>
        <p:grpSpPr>
          <a:xfrm>
            <a:off x="5855818" y="402854"/>
            <a:ext cx="5118898" cy="2409114"/>
            <a:chOff x="4471850" y="371025"/>
            <a:chExt cx="3839269" cy="1806881"/>
          </a:xfrm>
        </p:grpSpPr>
        <p:sp>
          <p:nvSpPr>
            <p:cNvPr id="244" name="Google Shape;244;p46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baseline="-2500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6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baseline="-2500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6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" name="Google Shape;247;p46"/>
            <p:cNvCxnSpPr>
              <a:stCxn id="244" idx="6"/>
              <a:endCxn id="246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8" name="Google Shape;248;p46"/>
            <p:cNvCxnSpPr>
              <a:stCxn id="245" idx="6"/>
              <a:endCxn id="246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9" name="Google Shape;249;p46"/>
            <p:cNvCxnSpPr>
              <a:stCxn id="246" idx="6"/>
              <a:endCxn id="250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0" name="Google Shape;240;p46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1" name="Google Shape;251;p46"/>
            <p:cNvCxnSpPr>
              <a:stCxn id="244" idx="6"/>
              <a:endCxn id="240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2" name="Google Shape;252;p46"/>
            <p:cNvCxnSpPr>
              <a:stCxn id="245" idx="6"/>
              <a:endCxn id="240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53" name="Google Shape;253;p46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4" name="Google Shape;254;p46"/>
            <p:cNvCxnSpPr>
              <a:endCxn id="253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5" name="Google Shape;255;p46"/>
            <p:cNvCxnSpPr>
              <a:endCxn id="253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6" name="Google Shape;256;p46"/>
            <p:cNvCxnSpPr>
              <a:stCxn id="246" idx="6"/>
              <a:endCxn id="241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7" name="Google Shape;257;p46"/>
            <p:cNvCxnSpPr>
              <a:stCxn id="253" idx="6"/>
              <a:endCxn id="241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8" name="Google Shape;258;p46"/>
            <p:cNvCxnSpPr>
              <a:stCxn id="240" idx="6"/>
              <a:endCxn id="250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9" name="Google Shape;259;p46"/>
            <p:cNvCxnSpPr>
              <a:stCxn id="253" idx="6"/>
              <a:endCxn id="250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50" name="Google Shape;250;p46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6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0" name="Google Shape;260;p46"/>
            <p:cNvCxnSpPr>
              <a:stCxn id="250" idx="6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1" name="Google Shape;261;p46"/>
            <p:cNvCxnSpPr>
              <a:stCxn id="250" idx="6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2" name="Google Shape;262;p46"/>
            <p:cNvCxnSpPr>
              <a:stCxn id="241" idx="6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3" name="Google Shape;263;p46"/>
            <p:cNvCxnSpPr>
              <a:stCxn id="241" idx="6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64" name="Google Shape;264;p46"/>
          <p:cNvGrpSpPr/>
          <p:nvPr/>
        </p:nvGrpSpPr>
        <p:grpSpPr>
          <a:xfrm>
            <a:off x="10974823" y="872174"/>
            <a:ext cx="534862" cy="1511573"/>
            <a:chOff x="8311200" y="723023"/>
            <a:chExt cx="401157" cy="1133708"/>
          </a:xfrm>
        </p:grpSpPr>
        <p:sp>
          <p:nvSpPr>
            <p:cNvPr id="265" name="Google Shape;265;p46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6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46"/>
          <p:cNvSpPr txBox="1"/>
          <p:nvPr/>
        </p:nvSpPr>
        <p:spPr>
          <a:xfrm>
            <a:off x="10125150" y="3389405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i="0" sz="29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733125" y="2097300"/>
            <a:ext cx="299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Dimensions?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title"/>
          </p:nvPr>
        </p:nvSpPr>
        <p:spPr>
          <a:xfrm>
            <a:off x="762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Networks and Matrices</a:t>
            </a:r>
            <a:endParaRPr/>
          </a:p>
        </p:txBody>
      </p:sp>
      <p:grpSp>
        <p:nvGrpSpPr>
          <p:cNvPr id="274" name="Google Shape;274;p47"/>
          <p:cNvGrpSpPr/>
          <p:nvPr/>
        </p:nvGrpSpPr>
        <p:grpSpPr>
          <a:xfrm>
            <a:off x="129382" y="3896555"/>
            <a:ext cx="652784" cy="295593"/>
            <a:chOff x="769775" y="2822500"/>
            <a:chExt cx="489600" cy="221700"/>
          </a:xfrm>
        </p:grpSpPr>
        <p:sp>
          <p:nvSpPr>
            <p:cNvPr id="275" name="Google Shape;275;p47"/>
            <p:cNvSpPr/>
            <p:nvPr/>
          </p:nvSpPr>
          <p:spPr>
            <a:xfrm>
              <a:off x="7697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7"/>
            <p:cNvSpPr/>
            <p:nvPr/>
          </p:nvSpPr>
          <p:spPr>
            <a:xfrm>
              <a:off x="1014575" y="2822500"/>
              <a:ext cx="244800" cy="2217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47"/>
          <p:cNvGrpSpPr/>
          <p:nvPr/>
        </p:nvGrpSpPr>
        <p:grpSpPr>
          <a:xfrm>
            <a:off x="8052819" y="3842253"/>
            <a:ext cx="652784" cy="295593"/>
            <a:chOff x="4761450" y="2839800"/>
            <a:chExt cx="489600" cy="221700"/>
          </a:xfrm>
        </p:grpSpPr>
        <p:sp>
          <p:nvSpPr>
            <p:cNvPr id="278" name="Google Shape;278;p47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7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47"/>
          <p:cNvGrpSpPr/>
          <p:nvPr/>
        </p:nvGrpSpPr>
        <p:grpSpPr>
          <a:xfrm>
            <a:off x="4032669" y="3858251"/>
            <a:ext cx="979176" cy="295593"/>
            <a:chOff x="2659500" y="2822500"/>
            <a:chExt cx="734400" cy="221700"/>
          </a:xfrm>
        </p:grpSpPr>
        <p:sp>
          <p:nvSpPr>
            <p:cNvPr id="281" name="Google Shape;281;p47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7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7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47"/>
          <p:cNvSpPr/>
          <p:nvPr/>
        </p:nvSpPr>
        <p:spPr>
          <a:xfrm>
            <a:off x="904950" y="3250167"/>
            <a:ext cx="2995200" cy="2363700"/>
          </a:xfrm>
          <a:prstGeom prst="roundRect">
            <a:avLst>
              <a:gd fmla="val 16667" name="adj"/>
            </a:avLst>
          </a:prstGeom>
          <a:solidFill>
            <a:srgbClr val="CFE2F3">
              <a:alpha val="10980"/>
            </a:srgbClr>
          </a:solidFill>
          <a:ln cap="flat" cmpd="sng" w="381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47"/>
          <p:cNvGrpSpPr/>
          <p:nvPr/>
        </p:nvGrpSpPr>
        <p:grpSpPr>
          <a:xfrm>
            <a:off x="2702503" y="4461109"/>
            <a:ext cx="979176" cy="295593"/>
            <a:chOff x="2659500" y="2822500"/>
            <a:chExt cx="734400" cy="221700"/>
          </a:xfrm>
        </p:grpSpPr>
        <p:sp>
          <p:nvSpPr>
            <p:cNvPr id="286" name="Google Shape;286;p47"/>
            <p:cNvSpPr/>
            <p:nvPr/>
          </p:nvSpPr>
          <p:spPr>
            <a:xfrm>
              <a:off x="26595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7"/>
            <p:cNvSpPr/>
            <p:nvPr/>
          </p:nvSpPr>
          <p:spPr>
            <a:xfrm>
              <a:off x="29043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7"/>
            <p:cNvSpPr/>
            <p:nvPr/>
          </p:nvSpPr>
          <p:spPr>
            <a:xfrm>
              <a:off x="3149100" y="2822500"/>
              <a:ext cx="244800" cy="2217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47"/>
          <p:cNvSpPr/>
          <p:nvPr/>
        </p:nvSpPr>
        <p:spPr>
          <a:xfrm>
            <a:off x="1323483" y="37706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7"/>
          <p:cNvSpPr/>
          <p:nvPr/>
        </p:nvSpPr>
        <p:spPr>
          <a:xfrm>
            <a:off x="1649883" y="37706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7"/>
          <p:cNvSpPr/>
          <p:nvPr/>
        </p:nvSpPr>
        <p:spPr>
          <a:xfrm>
            <a:off x="1976283" y="37706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/>
          <p:nvPr/>
        </p:nvSpPr>
        <p:spPr>
          <a:xfrm>
            <a:off x="1323483" y="40662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7"/>
          <p:cNvSpPr/>
          <p:nvPr/>
        </p:nvSpPr>
        <p:spPr>
          <a:xfrm>
            <a:off x="1649883" y="40662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/>
          <p:nvPr/>
        </p:nvSpPr>
        <p:spPr>
          <a:xfrm>
            <a:off x="1976283" y="4066283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7"/>
          <p:cNvSpPr/>
          <p:nvPr/>
        </p:nvSpPr>
        <p:spPr>
          <a:xfrm>
            <a:off x="1323483" y="4711817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7"/>
          <p:cNvSpPr txBox="1"/>
          <p:nvPr/>
        </p:nvSpPr>
        <p:spPr>
          <a:xfrm>
            <a:off x="1384617" y="328118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47"/>
          <p:cNvSpPr txBox="1"/>
          <p:nvPr/>
        </p:nvSpPr>
        <p:spPr>
          <a:xfrm>
            <a:off x="3060350" y="4656920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7"/>
          <p:cNvSpPr txBox="1"/>
          <p:nvPr/>
        </p:nvSpPr>
        <p:spPr>
          <a:xfrm>
            <a:off x="2546983" y="3458705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5151533" y="3250167"/>
            <a:ext cx="2703900" cy="2363700"/>
          </a:xfrm>
          <a:prstGeom prst="roundRect">
            <a:avLst>
              <a:gd fmla="val 16667" name="adj"/>
            </a:avLst>
          </a:prstGeom>
          <a:solidFill>
            <a:srgbClr val="FFD966">
              <a:alpha val="17647"/>
            </a:srgbClr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47"/>
          <p:cNvGrpSpPr/>
          <p:nvPr/>
        </p:nvGrpSpPr>
        <p:grpSpPr>
          <a:xfrm>
            <a:off x="6968741" y="4592172"/>
            <a:ext cx="652784" cy="295593"/>
            <a:chOff x="4761450" y="2839800"/>
            <a:chExt cx="489600" cy="221700"/>
          </a:xfrm>
        </p:grpSpPr>
        <p:sp>
          <p:nvSpPr>
            <p:cNvPr id="301" name="Google Shape;301;p47"/>
            <p:cNvSpPr/>
            <p:nvPr/>
          </p:nvSpPr>
          <p:spPr>
            <a:xfrm>
              <a:off x="47614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5006250" y="2839800"/>
              <a:ext cx="244800" cy="2217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47"/>
          <p:cNvSpPr/>
          <p:nvPr/>
        </p:nvSpPr>
        <p:spPr>
          <a:xfrm>
            <a:off x="5996783" y="4075117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5670383" y="37726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7"/>
          <p:cNvSpPr/>
          <p:nvPr/>
        </p:nvSpPr>
        <p:spPr>
          <a:xfrm>
            <a:off x="5996783" y="37726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7"/>
          <p:cNvSpPr/>
          <p:nvPr/>
        </p:nvSpPr>
        <p:spPr>
          <a:xfrm>
            <a:off x="5670383" y="40682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5670383" y="43638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7"/>
          <p:cNvSpPr/>
          <p:nvPr/>
        </p:nvSpPr>
        <p:spPr>
          <a:xfrm>
            <a:off x="5996783" y="436385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7"/>
          <p:cNvSpPr/>
          <p:nvPr/>
        </p:nvSpPr>
        <p:spPr>
          <a:xfrm>
            <a:off x="5670383" y="49652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5670383" y="3281183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7106614" y="4754617"/>
            <a:ext cx="404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47"/>
          <p:cNvSpPr/>
          <p:nvPr/>
        </p:nvSpPr>
        <p:spPr>
          <a:xfrm>
            <a:off x="8902058" y="3250167"/>
            <a:ext cx="2295900" cy="2491200"/>
          </a:xfrm>
          <a:prstGeom prst="roundRect">
            <a:avLst>
              <a:gd fmla="val 16667" name="adj"/>
            </a:avLst>
          </a:prstGeom>
          <a:solidFill>
            <a:srgbClr val="B6D7A8">
              <a:alpha val="12156"/>
            </a:srgbClr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7"/>
          <p:cNvSpPr/>
          <p:nvPr/>
        </p:nvSpPr>
        <p:spPr>
          <a:xfrm>
            <a:off x="10328354" y="4545100"/>
            <a:ext cx="352500" cy="295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7"/>
          <p:cNvSpPr/>
          <p:nvPr/>
        </p:nvSpPr>
        <p:spPr>
          <a:xfrm>
            <a:off x="10680736" y="4545100"/>
            <a:ext cx="352500" cy="295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47"/>
          <p:cNvGrpSpPr/>
          <p:nvPr/>
        </p:nvGrpSpPr>
        <p:grpSpPr>
          <a:xfrm>
            <a:off x="9134326" y="3287144"/>
            <a:ext cx="991096" cy="1049556"/>
            <a:chOff x="7335650" y="2665438"/>
            <a:chExt cx="688500" cy="787187"/>
          </a:xfrm>
        </p:grpSpPr>
        <p:sp>
          <p:nvSpPr>
            <p:cNvPr id="316" name="Google Shape;316;p47"/>
            <p:cNvSpPr/>
            <p:nvPr/>
          </p:nvSpPr>
          <p:spPr>
            <a:xfrm>
              <a:off x="7626300" y="3230925"/>
              <a:ext cx="244800" cy="2217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47"/>
            <p:cNvGrpSpPr/>
            <p:nvPr/>
          </p:nvGrpSpPr>
          <p:grpSpPr>
            <a:xfrm>
              <a:off x="7335650" y="2665438"/>
              <a:ext cx="688500" cy="787187"/>
              <a:chOff x="5963050" y="2618788"/>
              <a:chExt cx="688500" cy="787187"/>
            </a:xfrm>
          </p:grpSpPr>
          <p:sp>
            <p:nvSpPr>
              <p:cNvPr id="318" name="Google Shape;318;p47"/>
              <p:cNvSpPr/>
              <p:nvPr/>
            </p:nvSpPr>
            <p:spPr>
              <a:xfrm>
                <a:off x="60089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7"/>
              <p:cNvSpPr/>
              <p:nvPr/>
            </p:nvSpPr>
            <p:spPr>
              <a:xfrm>
                <a:off x="6253700" y="29625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7"/>
              <p:cNvSpPr/>
              <p:nvPr/>
            </p:nvSpPr>
            <p:spPr>
              <a:xfrm>
                <a:off x="6008900" y="3184275"/>
                <a:ext cx="244800" cy="2217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7"/>
              <p:cNvSpPr txBox="1"/>
              <p:nvPr/>
            </p:nvSpPr>
            <p:spPr>
              <a:xfrm>
                <a:off x="5963050" y="2618788"/>
                <a:ext cx="688500" cy="1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US" sz="19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</a:t>
                </a:r>
                <a:endParaRPr b="0" i="0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22" name="Google Shape;322;p47"/>
          <p:cNvSpPr/>
          <p:nvPr/>
        </p:nvSpPr>
        <p:spPr>
          <a:xfrm>
            <a:off x="9223814" y="4798717"/>
            <a:ext cx="3525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7"/>
          <p:cNvSpPr txBox="1"/>
          <p:nvPr/>
        </p:nvSpPr>
        <p:spPr>
          <a:xfrm>
            <a:off x="10499533" y="4777133"/>
            <a:ext cx="652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47"/>
          <p:cNvSpPr/>
          <p:nvPr/>
        </p:nvSpPr>
        <p:spPr>
          <a:xfrm>
            <a:off x="1649883" y="4711817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7"/>
          <p:cNvSpPr/>
          <p:nvPr/>
        </p:nvSpPr>
        <p:spPr>
          <a:xfrm>
            <a:off x="1976283" y="4711817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7"/>
          <p:cNvSpPr/>
          <p:nvPr/>
        </p:nvSpPr>
        <p:spPr>
          <a:xfrm>
            <a:off x="5996783" y="49652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9576183" y="4798700"/>
            <a:ext cx="326400" cy="295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1353417" y="51076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5610045" y="5333236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4938822" y="3888289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47"/>
          <p:cNvSpPr txBox="1"/>
          <p:nvPr/>
        </p:nvSpPr>
        <p:spPr>
          <a:xfrm>
            <a:off x="591692" y="3957917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1384617" y="44320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2095817" y="45336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4" name="Google Shape;334;p47"/>
          <p:cNvSpPr txBox="1"/>
          <p:nvPr/>
        </p:nvSpPr>
        <p:spPr>
          <a:xfrm>
            <a:off x="5566203" y="4683208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47"/>
          <p:cNvSpPr txBox="1"/>
          <p:nvPr/>
        </p:nvSpPr>
        <p:spPr>
          <a:xfrm>
            <a:off x="6261417" y="46352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3343833" y="38911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6509383" y="3458705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relu(z)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7306233" y="38911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7"/>
          <p:cNvSpPr txBox="1"/>
          <p:nvPr/>
        </p:nvSpPr>
        <p:spPr>
          <a:xfrm>
            <a:off x="8580436" y="3856317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9223803" y="4480008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1" name="Google Shape;341;p47"/>
          <p:cNvGrpSpPr/>
          <p:nvPr/>
        </p:nvGrpSpPr>
        <p:grpSpPr>
          <a:xfrm>
            <a:off x="11380029" y="3833785"/>
            <a:ext cx="685685" cy="295593"/>
            <a:chOff x="6546825" y="3449400"/>
            <a:chExt cx="489600" cy="221700"/>
          </a:xfrm>
        </p:grpSpPr>
        <p:sp>
          <p:nvSpPr>
            <p:cNvPr id="342" name="Google Shape;342;p47"/>
            <p:cNvSpPr/>
            <p:nvPr/>
          </p:nvSpPr>
          <p:spPr>
            <a:xfrm>
              <a:off x="65468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6791625" y="3449400"/>
              <a:ext cx="244800" cy="2217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47"/>
          <p:cNvSpPr txBox="1"/>
          <p:nvPr/>
        </p:nvSpPr>
        <p:spPr>
          <a:xfrm>
            <a:off x="11509850" y="4081567"/>
            <a:ext cx="652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47"/>
          <p:cNvSpPr/>
          <p:nvPr/>
        </p:nvSpPr>
        <p:spPr>
          <a:xfrm>
            <a:off x="10724333" y="3891133"/>
            <a:ext cx="404400" cy="49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9136611" y="5203436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7" name="Google Shape;347;p47"/>
          <p:cNvCxnSpPr>
            <a:stCxn id="348" idx="6"/>
            <a:endCxn id="349" idx="2"/>
          </p:cNvCxnSpPr>
          <p:nvPr/>
        </p:nvCxnSpPr>
        <p:spPr>
          <a:xfrm>
            <a:off x="8049521" y="1607410"/>
            <a:ext cx="1266300" cy="549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0" name="Google Shape;350;p47"/>
          <p:cNvSpPr txBox="1"/>
          <p:nvPr/>
        </p:nvSpPr>
        <p:spPr>
          <a:xfrm>
            <a:off x="9651873" y="4533650"/>
            <a:ext cx="918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1" name="Google Shape;351;p47"/>
          <p:cNvGrpSpPr/>
          <p:nvPr/>
        </p:nvGrpSpPr>
        <p:grpSpPr>
          <a:xfrm>
            <a:off x="5855818" y="402854"/>
            <a:ext cx="5118898" cy="2409114"/>
            <a:chOff x="4471850" y="371025"/>
            <a:chExt cx="3839269" cy="1806881"/>
          </a:xfrm>
        </p:grpSpPr>
        <p:sp>
          <p:nvSpPr>
            <p:cNvPr id="352" name="Google Shape;352;p47"/>
            <p:cNvSpPr/>
            <p:nvPr/>
          </p:nvSpPr>
          <p:spPr>
            <a:xfrm>
              <a:off x="4471850" y="723108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baseline="-2500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4471850" y="1621750"/>
              <a:ext cx="401100" cy="399000"/>
            </a:xfrm>
            <a:prstGeom prst="flowChartConnector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baseline="-2500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5716068" y="37102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5" name="Google Shape;355;p47"/>
            <p:cNvCxnSpPr>
              <a:stCxn id="352" idx="6"/>
              <a:endCxn id="354" idx="2"/>
            </p:cNvCxnSpPr>
            <p:nvPr/>
          </p:nvCxnSpPr>
          <p:spPr>
            <a:xfrm flipH="1" rot="10800000">
              <a:off x="4872950" y="570408"/>
              <a:ext cx="843000" cy="35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56" name="Google Shape;356;p47"/>
            <p:cNvCxnSpPr>
              <a:stCxn id="353" idx="6"/>
              <a:endCxn id="354" idx="2"/>
            </p:cNvCxnSpPr>
            <p:nvPr/>
          </p:nvCxnSpPr>
          <p:spPr>
            <a:xfrm flipH="1" rot="10800000">
              <a:off x="4872950" y="570550"/>
              <a:ext cx="843000" cy="1250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57" name="Google Shape;357;p47"/>
            <p:cNvCxnSpPr>
              <a:stCxn id="354" idx="6"/>
              <a:endCxn id="358" idx="2"/>
            </p:cNvCxnSpPr>
            <p:nvPr/>
          </p:nvCxnSpPr>
          <p:spPr>
            <a:xfrm>
              <a:off x="6117168" y="570525"/>
              <a:ext cx="9498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8" name="Google Shape;348;p47"/>
            <p:cNvSpPr/>
            <p:nvPr/>
          </p:nvSpPr>
          <p:spPr>
            <a:xfrm>
              <a:off x="5716068" y="1074965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9" name="Google Shape;359;p47"/>
            <p:cNvCxnSpPr>
              <a:stCxn id="352" idx="6"/>
              <a:endCxn id="348" idx="2"/>
            </p:cNvCxnSpPr>
            <p:nvPr/>
          </p:nvCxnSpPr>
          <p:spPr>
            <a:xfrm>
              <a:off x="4872950" y="922608"/>
              <a:ext cx="843000" cy="35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0" name="Google Shape;360;p47"/>
            <p:cNvCxnSpPr>
              <a:stCxn id="353" idx="6"/>
              <a:endCxn id="348" idx="2"/>
            </p:cNvCxnSpPr>
            <p:nvPr/>
          </p:nvCxnSpPr>
          <p:spPr>
            <a:xfrm flipH="1" rot="10800000">
              <a:off x="4872950" y="1274350"/>
              <a:ext cx="843000" cy="5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61" name="Google Shape;361;p47"/>
            <p:cNvSpPr/>
            <p:nvPr/>
          </p:nvSpPr>
          <p:spPr>
            <a:xfrm>
              <a:off x="5716068" y="1778906"/>
              <a:ext cx="401100" cy="399000"/>
            </a:xfrm>
            <a:prstGeom prst="flowChartConnector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2" name="Google Shape;362;p47"/>
            <p:cNvCxnSpPr>
              <a:endCxn id="361" idx="2"/>
            </p:cNvCxnSpPr>
            <p:nvPr/>
          </p:nvCxnSpPr>
          <p:spPr>
            <a:xfrm>
              <a:off x="4872768" y="922706"/>
              <a:ext cx="843300" cy="105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3" name="Google Shape;363;p47"/>
            <p:cNvCxnSpPr>
              <a:endCxn id="361" idx="2"/>
            </p:cNvCxnSpPr>
            <p:nvPr/>
          </p:nvCxnSpPr>
          <p:spPr>
            <a:xfrm>
              <a:off x="4872768" y="1821206"/>
              <a:ext cx="843300" cy="15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4" name="Google Shape;364;p47"/>
            <p:cNvCxnSpPr>
              <a:stCxn id="354" idx="6"/>
              <a:endCxn id="349" idx="2"/>
            </p:cNvCxnSpPr>
            <p:nvPr/>
          </p:nvCxnSpPr>
          <p:spPr>
            <a:xfrm>
              <a:off x="6117168" y="570525"/>
              <a:ext cx="949800" cy="1115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5" name="Google Shape;365;p47"/>
            <p:cNvCxnSpPr>
              <a:stCxn id="361" idx="6"/>
              <a:endCxn id="349" idx="2"/>
            </p:cNvCxnSpPr>
            <p:nvPr/>
          </p:nvCxnSpPr>
          <p:spPr>
            <a:xfrm flipH="1" rot="10800000">
              <a:off x="6117168" y="1686206"/>
              <a:ext cx="949800" cy="2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6" name="Google Shape;366;p47"/>
            <p:cNvCxnSpPr>
              <a:stCxn id="348" idx="6"/>
              <a:endCxn id="358" idx="2"/>
            </p:cNvCxnSpPr>
            <p:nvPr/>
          </p:nvCxnSpPr>
          <p:spPr>
            <a:xfrm flipH="1" rot="10800000">
              <a:off x="6117168" y="951365"/>
              <a:ext cx="949800" cy="3231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7" name="Google Shape;367;p47"/>
            <p:cNvCxnSpPr>
              <a:stCxn id="361" idx="6"/>
              <a:endCxn id="358" idx="2"/>
            </p:cNvCxnSpPr>
            <p:nvPr/>
          </p:nvCxnSpPr>
          <p:spPr>
            <a:xfrm flipH="1" rot="10800000">
              <a:off x="6117168" y="951506"/>
              <a:ext cx="949800" cy="10269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58" name="Google Shape;358;p47"/>
            <p:cNvSpPr/>
            <p:nvPr/>
          </p:nvSpPr>
          <p:spPr>
            <a:xfrm>
              <a:off x="7067019" y="752000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7067011" y="1486733"/>
              <a:ext cx="401100" cy="399000"/>
            </a:xfrm>
            <a:prstGeom prst="flowChartConnector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p47"/>
            <p:cNvCxnSpPr>
              <a:stCxn id="358" idx="6"/>
            </p:cNvCxnSpPr>
            <p:nvPr/>
          </p:nvCxnSpPr>
          <p:spPr>
            <a:xfrm flipH="1" rot="10800000">
              <a:off x="7468119" y="922400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9" name="Google Shape;369;p47"/>
            <p:cNvCxnSpPr>
              <a:stCxn id="358" idx="6"/>
            </p:cNvCxnSpPr>
            <p:nvPr/>
          </p:nvCxnSpPr>
          <p:spPr>
            <a:xfrm>
              <a:off x="7468119" y="951500"/>
              <a:ext cx="843000" cy="70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0" name="Google Shape;370;p47"/>
            <p:cNvCxnSpPr>
              <a:stCxn id="349" idx="6"/>
            </p:cNvCxnSpPr>
            <p:nvPr/>
          </p:nvCxnSpPr>
          <p:spPr>
            <a:xfrm flipH="1" rot="10800000">
              <a:off x="7468111" y="922433"/>
              <a:ext cx="843000" cy="7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71" name="Google Shape;371;p47"/>
            <p:cNvCxnSpPr>
              <a:stCxn id="349" idx="6"/>
            </p:cNvCxnSpPr>
            <p:nvPr/>
          </p:nvCxnSpPr>
          <p:spPr>
            <a:xfrm flipH="1" rot="10800000">
              <a:off x="7468111" y="1657133"/>
              <a:ext cx="843000" cy="29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72" name="Google Shape;372;p47"/>
          <p:cNvGrpSpPr/>
          <p:nvPr/>
        </p:nvGrpSpPr>
        <p:grpSpPr>
          <a:xfrm>
            <a:off x="10974823" y="872174"/>
            <a:ext cx="534862" cy="1511573"/>
            <a:chOff x="8311200" y="723023"/>
            <a:chExt cx="401157" cy="1133708"/>
          </a:xfrm>
        </p:grpSpPr>
        <p:sp>
          <p:nvSpPr>
            <p:cNvPr id="373" name="Google Shape;373;p47"/>
            <p:cNvSpPr/>
            <p:nvPr/>
          </p:nvSpPr>
          <p:spPr>
            <a:xfrm>
              <a:off x="8311257" y="723023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8311200" y="1457731"/>
              <a:ext cx="401100" cy="399000"/>
            </a:xfrm>
            <a:prstGeom prst="flowChartConnector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47"/>
          <p:cNvSpPr txBox="1"/>
          <p:nvPr/>
        </p:nvSpPr>
        <p:spPr>
          <a:xfrm>
            <a:off x="10125150" y="3389405"/>
            <a:ext cx="1259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-US" sz="29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 i="0" sz="29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UC Berkeley 1">
      <a:dk1>
        <a:srgbClr val="000000"/>
      </a:dk1>
      <a:lt1>
        <a:srgbClr val="FFFFFF"/>
      </a:lt1>
      <a:dk2>
        <a:srgbClr val="46535E"/>
      </a:dk2>
      <a:lt2>
        <a:srgbClr val="EEEEEE"/>
      </a:lt2>
      <a:accent1>
        <a:srgbClr val="3B7EA1"/>
      </a:accent1>
      <a:accent2>
        <a:srgbClr val="FDB515"/>
      </a:accent2>
      <a:accent3>
        <a:srgbClr val="003262"/>
      </a:accent3>
      <a:accent4>
        <a:srgbClr val="B9D3B6"/>
      </a:accent4>
      <a:accent5>
        <a:srgbClr val="DDD5C7"/>
      </a:accent5>
      <a:accent6>
        <a:srgbClr val="584F2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UC Berkeley 1">
      <a:dk1>
        <a:srgbClr val="000000"/>
      </a:dk1>
      <a:lt1>
        <a:srgbClr val="FFFFFF"/>
      </a:lt1>
      <a:dk2>
        <a:srgbClr val="46535E"/>
      </a:dk2>
      <a:lt2>
        <a:srgbClr val="EEEEEE"/>
      </a:lt2>
      <a:accent1>
        <a:srgbClr val="3B7EA1"/>
      </a:accent1>
      <a:accent2>
        <a:srgbClr val="FDB515"/>
      </a:accent2>
      <a:accent3>
        <a:srgbClr val="003262"/>
      </a:accent3>
      <a:accent4>
        <a:srgbClr val="B9D3B6"/>
      </a:accent4>
      <a:accent5>
        <a:srgbClr val="DDD5C7"/>
      </a:accent5>
      <a:accent6>
        <a:srgbClr val="584F2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UC Berkeley 1">
      <a:dk1>
        <a:srgbClr val="000000"/>
      </a:dk1>
      <a:lt1>
        <a:srgbClr val="FFFFFF"/>
      </a:lt1>
      <a:dk2>
        <a:srgbClr val="46535E"/>
      </a:dk2>
      <a:lt2>
        <a:srgbClr val="EEEEEE"/>
      </a:lt2>
      <a:accent1>
        <a:srgbClr val="3B7EA1"/>
      </a:accent1>
      <a:accent2>
        <a:srgbClr val="FDB515"/>
      </a:accent2>
      <a:accent3>
        <a:srgbClr val="003262"/>
      </a:accent3>
      <a:accent4>
        <a:srgbClr val="B9D3B6"/>
      </a:accent4>
      <a:accent5>
        <a:srgbClr val="DDD5C7"/>
      </a:accent5>
      <a:accent6>
        <a:srgbClr val="584F2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